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3" r:id="rId5"/>
    <p:sldMasterId id="2147483685" r:id="rId6"/>
    <p:sldMasterId id="2147483697" r:id="rId7"/>
    <p:sldMasterId id="2147483709" r:id="rId8"/>
    <p:sldMasterId id="2147483722" r:id="rId9"/>
    <p:sldMasterId id="2147483734" r:id="rId10"/>
    <p:sldMasterId id="2147483746" r:id="rId11"/>
  </p:sldMasterIdLst>
  <p:notesMasterIdLst>
    <p:notesMasterId r:id="rId51"/>
  </p:notesMasterIdLst>
  <p:sldIdLst>
    <p:sldId id="321" r:id="rId12"/>
    <p:sldId id="326" r:id="rId13"/>
    <p:sldId id="297" r:id="rId14"/>
    <p:sldId id="298" r:id="rId15"/>
    <p:sldId id="299" r:id="rId16"/>
    <p:sldId id="328" r:id="rId17"/>
    <p:sldId id="329" r:id="rId18"/>
    <p:sldId id="331" r:id="rId19"/>
    <p:sldId id="300" r:id="rId20"/>
    <p:sldId id="301" r:id="rId21"/>
    <p:sldId id="333" r:id="rId22"/>
    <p:sldId id="334" r:id="rId23"/>
    <p:sldId id="332" r:id="rId24"/>
    <p:sldId id="327" r:id="rId25"/>
    <p:sldId id="302" r:id="rId26"/>
    <p:sldId id="336" r:id="rId27"/>
    <p:sldId id="335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37" r:id="rId38"/>
    <p:sldId id="338" r:id="rId39"/>
    <p:sldId id="339" r:id="rId40"/>
    <p:sldId id="340" r:id="rId41"/>
    <p:sldId id="341" r:id="rId42"/>
    <p:sldId id="312" r:id="rId43"/>
    <p:sldId id="313" r:id="rId44"/>
    <p:sldId id="314" r:id="rId45"/>
    <p:sldId id="316" r:id="rId46"/>
    <p:sldId id="317" r:id="rId47"/>
    <p:sldId id="318" r:id="rId48"/>
    <p:sldId id="319" r:id="rId49"/>
    <p:sldId id="320" r:id="rId5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D4"/>
    <a:srgbClr val="FF40FF"/>
    <a:srgbClr val="A2A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0"/>
    <p:restoredTop sz="95408"/>
  </p:normalViewPr>
  <p:slideViewPr>
    <p:cSldViewPr>
      <p:cViewPr varScale="1">
        <p:scale>
          <a:sx n="106" d="100"/>
          <a:sy n="106" d="100"/>
        </p:scale>
        <p:origin x="111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Flower" userId="79805177-8de6-44e4-a934-0a0d68cd2514" providerId="ADAL" clId="{2C55FF02-0FB6-4BE5-8EB1-37D9A0A9184D}"/>
    <pc:docChg chg="modSld">
      <pc:chgData name="Deborah Flower" userId="79805177-8de6-44e4-a934-0a0d68cd2514" providerId="ADAL" clId="{2C55FF02-0FB6-4BE5-8EB1-37D9A0A9184D}" dt="2019-01-22T19:19:07.965" v="0" actId="14100"/>
      <pc:docMkLst>
        <pc:docMk/>
      </pc:docMkLst>
      <pc:sldChg chg="modSp">
        <pc:chgData name="Deborah Flower" userId="79805177-8de6-44e4-a934-0a0d68cd2514" providerId="ADAL" clId="{2C55FF02-0FB6-4BE5-8EB1-37D9A0A9184D}" dt="2019-01-22T19:19:07.965" v="0" actId="14100"/>
        <pc:sldMkLst>
          <pc:docMk/>
          <pc:sldMk cId="1885372600" sldId="321"/>
        </pc:sldMkLst>
        <pc:picChg chg="mod">
          <ac:chgData name="Deborah Flower" userId="79805177-8de6-44e4-a934-0a0d68cd2514" providerId="ADAL" clId="{2C55FF02-0FB6-4BE5-8EB1-37D9A0A9184D}" dt="2019-01-22T19:19:07.965" v="0" actId="14100"/>
          <ac:picMkLst>
            <pc:docMk/>
            <pc:sldMk cId="1885372600" sldId="321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38792-A97B-B64B-95A1-C3483A7F03E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A64F6-A464-A04D-8C8E-7F2E4EAF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Use words that mean what</a:t>
            </a:r>
            <a:r>
              <a:rPr lang="en-US" baseline="0" dirty="0"/>
              <a:t> they say!! </a:t>
            </a:r>
          </a:p>
          <a:p>
            <a:pPr algn="ctr"/>
            <a:r>
              <a:rPr lang="en-US" dirty="0"/>
              <a:t>Target audience – </a:t>
            </a:r>
            <a:r>
              <a:rPr lang="en-US" i="1" dirty="0"/>
              <a:t>not</a:t>
            </a:r>
            <a:r>
              <a:rPr lang="en-US" dirty="0"/>
              <a:t> </a:t>
            </a:r>
            <a:r>
              <a:rPr lang="en-US" dirty="0" err="1"/>
              <a:t>epileptologists</a:t>
            </a:r>
            <a:endParaRPr lang="en-US" dirty="0"/>
          </a:p>
          <a:p>
            <a:pPr lvl="1" algn="ctr"/>
            <a:r>
              <a:rPr lang="en-US" dirty="0"/>
              <a:t>GPs, medical students, </a:t>
            </a:r>
            <a:r>
              <a:rPr lang="en-US" dirty="0" err="1"/>
              <a:t>paediatricians</a:t>
            </a:r>
            <a:r>
              <a:rPr lang="en-US" dirty="0"/>
              <a:t>, neurologists, internists, psychiatrists, health workers, nurses, </a:t>
            </a:r>
            <a:r>
              <a:rPr lang="en-US" dirty="0" err="1"/>
              <a:t>etc</a:t>
            </a:r>
            <a:endParaRPr lang="en-US" dirty="0"/>
          </a:p>
          <a:p>
            <a:pPr lvl="1" algn="ctr"/>
            <a:r>
              <a:rPr lang="en-US" dirty="0"/>
              <a:t>&gt; 80% of medical population</a:t>
            </a:r>
          </a:p>
          <a:p>
            <a:pPr lvl="1"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8C94A-6789-458C-A170-01E302A18B5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5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Classify</a:t>
            </a:r>
            <a:r>
              <a:rPr lang="en-US" baseline="0" dirty="0"/>
              <a:t> aware or impaired awareness at any time during the </a:t>
            </a:r>
            <a:r>
              <a:rPr lang="en-US" baseline="0" dirty="0" err="1"/>
              <a:t>sz</a:t>
            </a:r>
            <a:endParaRPr lang="en-US" baseline="0" dirty="0"/>
          </a:p>
          <a:p>
            <a:r>
              <a:rPr lang="en-US" baseline="0" dirty="0"/>
              <a:t>then optionally add motor or non motor onset feature reflecting earliest motor or non motor sign or symptom other than awareness</a:t>
            </a:r>
          </a:p>
          <a:p>
            <a:r>
              <a:rPr lang="en-US" baseline="0" dirty="0"/>
              <a:t>In some settings may not want to comment on awareness </a:t>
            </a:r>
            <a:r>
              <a:rPr lang="en-US" baseline="0" dirty="0" err="1"/>
              <a:t>eg</a:t>
            </a:r>
            <a:r>
              <a:rPr lang="en-US" baseline="0" dirty="0"/>
              <a:t> neonate so can skip this</a:t>
            </a:r>
          </a:p>
          <a:p>
            <a:r>
              <a:rPr lang="en-US" dirty="0"/>
              <a:t>Free text</a:t>
            </a:r>
            <a:r>
              <a:rPr lang="en-US" baseline="0" dirty="0"/>
              <a:t> can be added to </a:t>
            </a:r>
            <a:r>
              <a:rPr lang="en-US" baseline="0" dirty="0" err="1"/>
              <a:t>characterise</a:t>
            </a:r>
            <a:r>
              <a:rPr lang="en-US" baseline="0" dirty="0"/>
              <a:t> </a:t>
            </a:r>
            <a:r>
              <a:rPr lang="en-US" baseline="0" dirty="0" err="1"/>
              <a:t>sz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B9B5D-FDD0-6B42-819F-7E08EFBC266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1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Classify</a:t>
            </a:r>
            <a:r>
              <a:rPr lang="en-US" baseline="0" dirty="0"/>
              <a:t> aware or impaired awareness at any time during the </a:t>
            </a:r>
            <a:r>
              <a:rPr lang="en-US" baseline="0" dirty="0" err="1"/>
              <a:t>sz</a:t>
            </a:r>
            <a:endParaRPr lang="en-US" baseline="0" dirty="0"/>
          </a:p>
          <a:p>
            <a:r>
              <a:rPr lang="en-US" baseline="0" dirty="0"/>
              <a:t>then optionally add motor or non motor onset feature reflecting earliest motor or non motor sign or symptom other than awareness</a:t>
            </a:r>
          </a:p>
          <a:p>
            <a:r>
              <a:rPr lang="en-US" baseline="0" dirty="0"/>
              <a:t>In some settings may not want to comment on awareness </a:t>
            </a:r>
            <a:r>
              <a:rPr lang="en-US" baseline="0" dirty="0" err="1"/>
              <a:t>eg</a:t>
            </a:r>
            <a:r>
              <a:rPr lang="en-US" baseline="0" dirty="0"/>
              <a:t> neonate so can skip this</a:t>
            </a:r>
          </a:p>
          <a:p>
            <a:r>
              <a:rPr lang="en-US" dirty="0"/>
              <a:t>Free text</a:t>
            </a:r>
            <a:r>
              <a:rPr lang="en-US" baseline="0" dirty="0"/>
              <a:t> can be added to </a:t>
            </a:r>
            <a:r>
              <a:rPr lang="en-US" baseline="0" dirty="0" err="1"/>
              <a:t>characterise</a:t>
            </a:r>
            <a:r>
              <a:rPr lang="en-US" baseline="0" dirty="0"/>
              <a:t> </a:t>
            </a:r>
            <a:r>
              <a:rPr lang="en-US" baseline="0" dirty="0" err="1"/>
              <a:t>sz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B9B5D-FDD0-6B42-819F-7E08EFBC266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02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text</a:t>
            </a:r>
            <a:r>
              <a:rPr lang="en-US" baseline="0" dirty="0"/>
              <a:t> can be added to </a:t>
            </a:r>
            <a:r>
              <a:rPr lang="en-US" baseline="0" dirty="0" err="1"/>
              <a:t>characterise</a:t>
            </a:r>
            <a:r>
              <a:rPr lang="en-US" baseline="0" dirty="0"/>
              <a:t> </a:t>
            </a:r>
            <a:r>
              <a:rPr lang="en-US" baseline="0" dirty="0" err="1"/>
              <a:t>sz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B9B5D-FDD0-6B42-819F-7E08EFBC266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81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Laterality is an important descriptor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64F6-A464-A04D-8C8E-7F2E4EAFF0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1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7953-8CF2-1D4D-B553-35D30EFE37F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 a diagnosis regarding the type of epilepsy can be made (level 2: epilepsy classified by seizure type) and clinicians should strive to make a diagnosis at this level wherever possible. Added categories of “generalized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focal epilepsy” and “unknown if generalized or focal epilepsy”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12348-ABF3-FE49-B7DC-CC98B48E152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7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Increasingly observed in clinical practice</a:t>
            </a:r>
          </a:p>
          <a:p>
            <a:pPr lvl="1"/>
            <a:r>
              <a:rPr lang="en-US" dirty="0"/>
              <a:t>Previously incorrectly allocated to unknown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B9B5D-FDD0-6B42-819F-7E08EFBC266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1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7953-8CF2-1D4D-B553-35D30EFE37F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95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7953-8CF2-1D4D-B553-35D30EFE37F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52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0100"/>
            <a:ext cx="4264025" cy="3198813"/>
          </a:xfrm>
          <a:ln/>
        </p:spPr>
      </p:sp>
      <p:sp>
        <p:nvSpPr>
          <p:cNvPr id="4301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9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7953-8CF2-1D4D-B553-35D30EFE37F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7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aseline="0" dirty="0"/>
              <a:t> </a:t>
            </a:r>
            <a:r>
              <a:rPr lang="en-GB" sz="12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7953-8CF2-1D4D-B553-35D30EFE37F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4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7953-8CF2-1D4D-B553-35D30EFE37F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7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Here is a diagram that shows a conceptual network for generalized seizures involving the corticothalamic circuitry. Theoretically a generalized seizure could start at different points in the network and engage bilaterally distributed networks. Thus a seizure could start frontally or even parietally.The key point is that a generalized seizure can start from a focal point. </a:t>
            </a: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3235C67-7D65-314C-92C5-68F44F663EBF}" type="slidenum">
              <a:rPr lang="en-US" sz="1200">
                <a:solidFill>
                  <a:prstClr val="black"/>
                </a:solidFill>
              </a:rPr>
              <a:pPr algn="r"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Conceptual diagram with fMRI of GSW network</a:t>
            </a: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/>
            <a:fld id="{B157BC4E-EF04-4041-8AA8-3A01D5ECE832}" type="slidenum">
              <a:rPr lang="en-US" sz="1200">
                <a:solidFill>
                  <a:prstClr val="black"/>
                </a:solidFill>
              </a:rPr>
              <a:pPr algn="r" defTabSz="457200"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7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6AFA66D-7932-914A-B0D2-E3E892D871BB}" type="slidenum">
              <a:rPr lang="en-US" sz="1200">
                <a:solidFill>
                  <a:prstClr val="black"/>
                </a:solidFill>
              </a:rPr>
              <a:pPr algn="r"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9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Awareness means person</a:t>
            </a:r>
            <a:r>
              <a:rPr lang="en-US" baseline="0" dirty="0"/>
              <a:t> is aware of self and </a:t>
            </a:r>
            <a:r>
              <a:rPr lang="en-US" baseline="0" dirty="0" err="1"/>
              <a:t>envt</a:t>
            </a:r>
            <a:r>
              <a:rPr lang="en-US" baseline="0" dirty="0"/>
              <a:t> through </a:t>
            </a:r>
            <a:r>
              <a:rPr lang="en-US" baseline="0" dirty="0" err="1"/>
              <a:t>sz</a:t>
            </a:r>
            <a:r>
              <a:rPr lang="en-US" baseline="0" dirty="0"/>
              <a:t> even if immobile. </a:t>
            </a:r>
            <a:r>
              <a:rPr lang="en-US" dirty="0"/>
              <a:t>Earliest</a:t>
            </a:r>
            <a:r>
              <a:rPr lang="en-US" baseline="0" dirty="0"/>
              <a:t> prominent feature defines the </a:t>
            </a:r>
            <a:r>
              <a:rPr lang="en-US" baseline="0" dirty="0" err="1"/>
              <a:t>sz</a:t>
            </a:r>
            <a:r>
              <a:rPr lang="en-US" baseline="0" dirty="0"/>
              <a:t> type which  might then progress to other signs and </a:t>
            </a:r>
            <a:r>
              <a:rPr lang="en-US" baseline="0" dirty="0" err="1"/>
              <a:t>sx</a:t>
            </a:r>
            <a:endParaRPr lang="en-US" dirty="0"/>
          </a:p>
          <a:p>
            <a:r>
              <a:rPr lang="en-US" dirty="0"/>
              <a:t>Impaired</a:t>
            </a:r>
            <a:r>
              <a:rPr lang="en-US" baseline="0" dirty="0"/>
              <a:t> awareness at any time during a focal onset </a:t>
            </a:r>
            <a:r>
              <a:rPr lang="en-US" baseline="0" dirty="0" err="1"/>
              <a:t>sz</a:t>
            </a:r>
            <a:r>
              <a:rPr lang="en-US" baseline="0" dirty="0"/>
              <a:t> renders it a FIAS</a:t>
            </a:r>
          </a:p>
          <a:p>
            <a:r>
              <a:rPr lang="en-US" baseline="0" dirty="0"/>
              <a:t>Specific motor and non motor classifiers can be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B9B5D-FDD0-6B42-819F-7E08EFBC266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76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Classify</a:t>
            </a:r>
            <a:r>
              <a:rPr lang="en-US" baseline="0" dirty="0"/>
              <a:t> aware or impaired awareness at any time during the </a:t>
            </a:r>
            <a:r>
              <a:rPr lang="en-US" baseline="0" dirty="0" err="1"/>
              <a:t>sz</a:t>
            </a:r>
            <a:endParaRPr lang="en-US" baseline="0" dirty="0"/>
          </a:p>
          <a:p>
            <a:r>
              <a:rPr lang="en-US" baseline="0" dirty="0"/>
              <a:t>then optionally add motor or non motor onset feature reflecting earliest motor or non motor sign or symptom other than awareness</a:t>
            </a:r>
          </a:p>
          <a:p>
            <a:r>
              <a:rPr lang="en-US" baseline="0" dirty="0"/>
              <a:t>In some settings may not want to comment on awareness </a:t>
            </a:r>
            <a:r>
              <a:rPr lang="en-US" baseline="0" dirty="0" err="1"/>
              <a:t>eg</a:t>
            </a:r>
            <a:r>
              <a:rPr lang="en-US" baseline="0" dirty="0"/>
              <a:t> neonate so can omit this and classify by earliest motor or non motor feature</a:t>
            </a:r>
          </a:p>
          <a:p>
            <a:endParaRPr lang="en-US" baseline="0" dirty="0"/>
          </a:p>
          <a:p>
            <a:r>
              <a:rPr lang="en-US" dirty="0"/>
              <a:t>Free text</a:t>
            </a:r>
            <a:r>
              <a:rPr lang="en-US" baseline="0" dirty="0"/>
              <a:t> can be added to </a:t>
            </a:r>
            <a:r>
              <a:rPr lang="en-US" baseline="0" dirty="0" err="1"/>
              <a:t>characterise</a:t>
            </a:r>
            <a:r>
              <a:rPr lang="en-US" baseline="0" dirty="0"/>
              <a:t> </a:t>
            </a:r>
            <a:r>
              <a:rPr lang="en-US" baseline="0" dirty="0" err="1"/>
              <a:t>sz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B9B5D-FDD0-6B42-819F-7E08EFBC266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6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ECD-A449-234D-A9A9-4914F9BBC34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A47-C8C7-214A-B896-22120EECBC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7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ECD-A449-234D-A9A9-4914F9BBC34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A47-C8C7-214A-B896-22120EECBC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ECD-A449-234D-A9A9-4914F9BBC34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A47-C8C7-214A-B896-22120EECBC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2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8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22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6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1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3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47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73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ECD-A449-234D-A9A9-4914F9BBC34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A47-C8C7-214A-B896-22120EECBC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39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9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0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37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22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89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32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5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23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45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4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ECD-A449-234D-A9A9-4914F9BBC34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A47-C8C7-214A-B896-22120EECBC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5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2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95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18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38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94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61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4621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16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77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6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ECD-A449-234D-A9A9-4914F9BBC34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A47-C8C7-214A-B896-22120EECBC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11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579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814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025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09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50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 page art st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54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ondary page art st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89227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F1A66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2700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575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st page art st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86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2EC-BB05-8A43-B9DE-A43B7D513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552B-70D3-D444-99C2-C79E481483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6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ECD-A449-234D-A9A9-4914F9BBC34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A47-C8C7-214A-B896-22120EECBC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057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2EC-BB05-8A43-B9DE-A43B7D513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552B-70D3-D444-99C2-C79E481483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89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2EC-BB05-8A43-B9DE-A43B7D513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552B-70D3-D444-99C2-C79E481483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39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2EC-BB05-8A43-B9DE-A43B7D513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552B-70D3-D444-99C2-C79E481483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4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2EC-BB05-8A43-B9DE-A43B7D513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552B-70D3-D444-99C2-C79E481483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59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2EC-BB05-8A43-B9DE-A43B7D513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552B-70D3-D444-99C2-C79E481483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09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2EC-BB05-8A43-B9DE-A43B7D513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552B-70D3-D444-99C2-C79E481483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1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2EC-BB05-8A43-B9DE-A43B7D513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552B-70D3-D444-99C2-C79E481483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21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683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001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1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ECD-A449-234D-A9A9-4914F9BBC34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A47-C8C7-214A-B896-22120EECBC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08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79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65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12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082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99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7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10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3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12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ECD-A449-234D-A9A9-4914F9BBC34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A47-C8C7-214A-B896-22120EECBC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616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522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930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929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3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16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34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060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16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340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942-6E96-4B38-A9B4-6A6B6A32D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1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ECD-A449-234D-A9A9-4914F9BBC34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A47-C8C7-214A-B896-22120EECBC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27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942-6E96-4B38-A9B4-6A6B6A32D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350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942-6E96-4B38-A9B4-6A6B6A32D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125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942-6E96-4B38-A9B4-6A6B6A32D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97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942-6E96-4B38-A9B4-6A6B6A32D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3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942-6E96-4B38-A9B4-6A6B6A32D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70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942-6E96-4B38-A9B4-6A6B6A32D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987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942-6E96-4B38-A9B4-6A6B6A32D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32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942-6E96-4B38-A9B4-6A6B6A32D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997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942-6E96-4B38-A9B4-6A6B6A32D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69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4942-6E96-4B38-A9B4-6A6B6A32D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5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ECD-A449-234D-A9A9-4914F9BBC34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7A47-C8C7-214A-B896-22120EECBC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262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133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120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222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5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E17FECD-A449-234D-A9A9-4914F9BBC34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FB7A47-C8C7-214A-B896-22120EECBC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8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4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98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D01F2EC-BB05-8A43-B9DE-A43B7D5139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3E8552B-70D3-D444-99C2-C79E481483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0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E3179-BE97-4E13-93FB-EE0EBA153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1E93-51FA-4DBE-A003-6AFCD5BE2D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7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4942-6E96-4B38-A9B4-6A6B6A32D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0C92-4BBB-46EB-8CF6-53E3CEA17A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1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602"/>
            <a:ext cx="9144000" cy="35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77800"/>
            <a:ext cx="8407400" cy="6489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3848" y="692696"/>
            <a:ext cx="5688632" cy="4968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8164" y="2492896"/>
            <a:ext cx="59358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Notes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Atonic seizures and epileptic spasms would </a:t>
            </a:r>
            <a:r>
              <a:rPr lang="en-US" sz="2400" i="1" dirty="0">
                <a:solidFill>
                  <a:srgbClr val="FF0000"/>
                </a:solidFill>
              </a:rPr>
              <a:t>not</a:t>
            </a:r>
            <a:r>
              <a:rPr lang="en-US" sz="2400" dirty="0">
                <a:solidFill>
                  <a:srgbClr val="FF0000"/>
                </a:solidFill>
              </a:rPr>
              <a:t> have level of awareness specified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Pedalling</a:t>
            </a:r>
            <a:r>
              <a:rPr lang="en-US" sz="2400" dirty="0">
                <a:solidFill>
                  <a:srgbClr val="FF0000"/>
                </a:solidFill>
              </a:rPr>
              <a:t> grouped in hyperkinetic rather than automatisms (arbitrary)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Cognitive seizures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impaired language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other cognitive domains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positive features </a:t>
            </a:r>
            <a:r>
              <a:rPr lang="en-US" sz="2400" dirty="0" err="1">
                <a:solidFill>
                  <a:srgbClr val="FF0000"/>
                </a:solidFill>
              </a:rPr>
              <a:t>eg</a:t>
            </a:r>
            <a:r>
              <a:rPr lang="en-US" sz="2400" dirty="0">
                <a:solidFill>
                  <a:srgbClr val="FF0000"/>
                </a:solidFill>
              </a:rPr>
              <a:t> déjà vu, hallucinations, perceptual distortions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Emotional seizures: anxiety, fear, joy, </a:t>
            </a:r>
            <a:r>
              <a:rPr lang="en-US" sz="2400" dirty="0" err="1">
                <a:solidFill>
                  <a:srgbClr val="FF0000"/>
                </a:solidFill>
              </a:rPr>
              <a:t>etc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77800"/>
            <a:ext cx="8407400" cy="6489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0152" y="692696"/>
            <a:ext cx="2952328" cy="4968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7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77800"/>
            <a:ext cx="84074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6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77800"/>
            <a:ext cx="8407400" cy="648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512004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Note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When a seizure type begins with ”focal, generalized or absence” then the word “onset” can be presumed</a:t>
            </a:r>
          </a:p>
        </p:txBody>
      </p:sp>
    </p:spTree>
    <p:extLst>
      <p:ext uri="{BB962C8B-B14F-4D97-AF65-F5344CB8AC3E}">
        <p14:creationId xmlns:p14="http://schemas.microsoft.com/office/powerpoint/2010/main" val="48751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0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F1A66"/>
                </a:solidFill>
              </a:rPr>
              <a:t>Terms no longer in 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21976"/>
            <a:ext cx="6192688" cy="3524239"/>
          </a:xfrm>
        </p:spPr>
        <p:txBody>
          <a:bodyPr>
            <a:noAutofit/>
          </a:bodyPr>
          <a:lstStyle/>
          <a:p>
            <a:pPr>
              <a:spcBef>
                <a:spcPts val="1272"/>
              </a:spcBef>
            </a:pPr>
            <a:r>
              <a:rPr lang="en-US" sz="2800" dirty="0"/>
              <a:t>Complex partial</a:t>
            </a:r>
          </a:p>
          <a:p>
            <a:pPr>
              <a:spcBef>
                <a:spcPts val="1272"/>
              </a:spcBef>
            </a:pPr>
            <a:r>
              <a:rPr lang="en-US" sz="2800" dirty="0"/>
              <a:t>Simple partial</a:t>
            </a:r>
          </a:p>
          <a:p>
            <a:pPr>
              <a:spcBef>
                <a:spcPts val="1272"/>
              </a:spcBef>
            </a:pPr>
            <a:r>
              <a:rPr lang="en-US" sz="2800" dirty="0"/>
              <a:t>Partial</a:t>
            </a:r>
          </a:p>
          <a:p>
            <a:pPr>
              <a:spcBef>
                <a:spcPts val="1272"/>
              </a:spcBef>
            </a:pPr>
            <a:r>
              <a:rPr lang="en-US" sz="2800" dirty="0"/>
              <a:t>Psychic </a:t>
            </a:r>
          </a:p>
          <a:p>
            <a:pPr>
              <a:spcBef>
                <a:spcPts val="1272"/>
              </a:spcBef>
            </a:pPr>
            <a:r>
              <a:rPr lang="en-US" sz="2800" dirty="0"/>
              <a:t>Dyscognitive</a:t>
            </a:r>
          </a:p>
          <a:p>
            <a:pPr>
              <a:spcBef>
                <a:spcPts val="1272"/>
              </a:spcBef>
            </a:pPr>
            <a:r>
              <a:rPr lang="en-US" sz="2800" dirty="0"/>
              <a:t>Secondarily generalized tonic-</a:t>
            </a:r>
            <a:r>
              <a:rPr lang="en-US" sz="2800" dirty="0" err="1"/>
              <a:t>clonic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1912" y="1166909"/>
            <a:ext cx="82296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24" y="2293141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" y="0"/>
            <a:ext cx="9144000" cy="34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1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42378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2644170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Note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Clarify features of seizures but do not define unique seizure types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Free text descriptors encouraged</a:t>
            </a:r>
          </a:p>
        </p:txBody>
      </p:sp>
    </p:spTree>
    <p:extLst>
      <p:ext uri="{BB962C8B-B14F-4D97-AF65-F5344CB8AC3E}">
        <p14:creationId xmlns:p14="http://schemas.microsoft.com/office/powerpoint/2010/main" val="31144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0"/>
            <a:ext cx="9144000" cy="3457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575"/>
            <a:ext cx="4960620" cy="12568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65" y="0"/>
            <a:ext cx="6235700" cy="626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29" y="2348252"/>
            <a:ext cx="4974586" cy="12254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85" y="1064892"/>
            <a:ext cx="6121400" cy="41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323590" y="203717"/>
            <a:ext cx="5851321" cy="6167103"/>
            <a:chOff x="3323590" y="203717"/>
            <a:chExt cx="5851321" cy="6167103"/>
          </a:xfrm>
        </p:grpSpPr>
        <p:sp>
          <p:nvSpPr>
            <p:cNvPr id="13" name="Rounded Rectangle 12"/>
            <p:cNvSpPr/>
            <p:nvPr/>
          </p:nvSpPr>
          <p:spPr>
            <a:xfrm>
              <a:off x="3323590" y="203717"/>
              <a:ext cx="5730469" cy="616710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541076" y="883418"/>
              <a:ext cx="16338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Etiology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43000" y="2667000"/>
            <a:ext cx="324633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Tuberous Sclerosis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19600" y="1729297"/>
            <a:ext cx="3121476" cy="1132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9600" y="2590800"/>
            <a:ext cx="3144009" cy="346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3000" y="4596825"/>
            <a:ext cx="305660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GLUT1 deficiency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72000" y="2590800"/>
            <a:ext cx="2991609" cy="2200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51448" y="3899721"/>
            <a:ext cx="2989628" cy="938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725719" y="5139190"/>
            <a:ext cx="1253387" cy="542082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Unknown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725719" y="4383934"/>
            <a:ext cx="1253387" cy="542082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Immune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725719" y="2873426"/>
            <a:ext cx="1253387" cy="542082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Infectious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25719" y="1362918"/>
            <a:ext cx="1253387" cy="542082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Structural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716009" y="3628680"/>
            <a:ext cx="1273767" cy="542082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Metabolic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725719" y="2118172"/>
            <a:ext cx="1253387" cy="542082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Genetic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10064" y="609104"/>
            <a:ext cx="5206555" cy="1244415"/>
            <a:chOff x="1510064" y="609104"/>
            <a:chExt cx="5206555" cy="1244415"/>
          </a:xfrm>
        </p:grpSpPr>
        <p:sp>
          <p:nvSpPr>
            <p:cNvPr id="35" name="Rounded Rectangle 34"/>
            <p:cNvSpPr/>
            <p:nvPr/>
          </p:nvSpPr>
          <p:spPr>
            <a:xfrm>
              <a:off x="1510064" y="609104"/>
              <a:ext cx="5206555" cy="1244415"/>
            </a:xfrm>
            <a:prstGeom prst="roundRect">
              <a:avLst/>
            </a:prstGeom>
            <a:gradFill flip="none" rotWithShape="1">
              <a:gsLst>
                <a:gs pos="100000">
                  <a:schemeClr val="accent3"/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47000">
                  <a:schemeClr val="accent3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457200"/>
              <a:r>
                <a:rPr lang="en-US" sz="2400" dirty="0">
                  <a:solidFill>
                    <a:srgbClr val="000000"/>
                  </a:solidFill>
                </a:rPr>
                <a:t>Seizure types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286427" y="1117297"/>
              <a:ext cx="1620000" cy="612000"/>
            </a:xfrm>
            <a:prstGeom prst="roundRect">
              <a:avLst/>
            </a:prstGeom>
            <a:gradFill flip="none" rotWithShape="1">
              <a:gsLst>
                <a:gs pos="58000">
                  <a:srgbClr val="D403D5"/>
                </a:gs>
                <a:gs pos="100000">
                  <a:srgbClr val="8F038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Generalized onset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016513" y="1117297"/>
              <a:ext cx="1620000" cy="612000"/>
            </a:xfrm>
            <a:prstGeom prst="roundRect">
              <a:avLst/>
            </a:prstGeom>
            <a:gradFill flip="none" rotWithShape="1">
              <a:gsLst>
                <a:gs pos="51000">
                  <a:schemeClr val="bg1">
                    <a:lumMod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Unknown onset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584805" y="1120287"/>
              <a:ext cx="1620000" cy="612000"/>
            </a:xfrm>
            <a:prstGeom prst="roundRect">
              <a:avLst/>
            </a:prstGeom>
            <a:gradFill flip="none" rotWithShape="1">
              <a:gsLst>
                <a:gs pos="57000">
                  <a:srgbClr val="0A68AD"/>
                </a:gs>
                <a:gs pos="100000">
                  <a:srgbClr val="0645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Focal </a:t>
              </a:r>
            </a:p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onset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81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14400" y="904585"/>
            <a:ext cx="6908816" cy="1578403"/>
            <a:chOff x="741950" y="2801562"/>
            <a:chExt cx="6908816" cy="1578403"/>
          </a:xfrm>
        </p:grpSpPr>
        <p:sp>
          <p:nvSpPr>
            <p:cNvPr id="17" name="Rounded Rectangle 16"/>
            <p:cNvSpPr/>
            <p:nvPr/>
          </p:nvSpPr>
          <p:spPr>
            <a:xfrm>
              <a:off x="741950" y="2801562"/>
              <a:ext cx="6908816" cy="1578403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38100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457200"/>
              <a:r>
                <a:rPr lang="en-US" sz="2400" dirty="0">
                  <a:solidFill>
                    <a:srgbClr val="000000"/>
                  </a:solidFill>
                  <a:latin typeface="Calibri"/>
                </a:rPr>
                <a:t>Epilepsy types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50660" y="3361762"/>
              <a:ext cx="1620000" cy="792953"/>
            </a:xfrm>
            <a:prstGeom prst="roundRect">
              <a:avLst/>
            </a:prstGeom>
            <a:gradFill flip="none" rotWithShape="1">
              <a:gsLst>
                <a:gs pos="6000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  <a:latin typeface="Calibri"/>
                </a:rPr>
                <a:t>Focal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536662" y="3327897"/>
              <a:ext cx="1620000" cy="792953"/>
            </a:xfrm>
            <a:prstGeom prst="roundRect">
              <a:avLst/>
            </a:prstGeom>
            <a:gradFill flip="none" rotWithShape="1">
              <a:gsLst>
                <a:gs pos="58000">
                  <a:srgbClr val="D403D5"/>
                </a:gs>
                <a:gs pos="100000">
                  <a:srgbClr val="8F038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  <a:latin typeface="Calibri"/>
                </a:rPr>
                <a:t>Generalized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193313" y="3333891"/>
              <a:ext cx="1701621" cy="970418"/>
            </a:xfrm>
            <a:prstGeom prst="roundRect">
              <a:avLst/>
            </a:prstGeom>
            <a:gradFill flip="none" rotWithShape="1">
              <a:gsLst>
                <a:gs pos="6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  <a:latin typeface="Calibri"/>
                </a:rPr>
                <a:t>Combined</a:t>
              </a:r>
            </a:p>
            <a:p>
              <a:pPr algn="ctr" defTabSz="457200"/>
              <a:r>
                <a:rPr lang="en-US" dirty="0">
                  <a:solidFill>
                    <a:srgbClr val="FFFFFF"/>
                  </a:solidFill>
                  <a:latin typeface="Calibri"/>
                </a:rPr>
                <a:t>Generalized</a:t>
              </a:r>
            </a:p>
            <a:p>
              <a:pPr algn="ctr" defTabSz="457200"/>
              <a:r>
                <a:rPr lang="en-US" dirty="0">
                  <a:solidFill>
                    <a:srgbClr val="FFFFFF"/>
                  </a:solidFill>
                  <a:latin typeface="Calibri"/>
                </a:rPr>
                <a:t>&amp; Focal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939905" y="3327897"/>
              <a:ext cx="1620000" cy="792953"/>
            </a:xfrm>
            <a:prstGeom prst="roundRect">
              <a:avLst/>
            </a:prstGeom>
            <a:gradFill flip="none" rotWithShape="1">
              <a:gsLst>
                <a:gs pos="51000">
                  <a:schemeClr val="bg1">
                    <a:lumMod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  <a:latin typeface="Calibri"/>
                </a:rPr>
                <a:t>Unknown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35040" y="3331771"/>
              <a:ext cx="1620000" cy="792953"/>
            </a:xfrm>
            <a:prstGeom prst="roundRect">
              <a:avLst/>
            </a:prstGeom>
            <a:gradFill flip="none" rotWithShape="1">
              <a:gsLst>
                <a:gs pos="57000">
                  <a:srgbClr val="0A68AD"/>
                </a:gs>
                <a:gs pos="100000">
                  <a:srgbClr val="0645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  <a:latin typeface="Calibri"/>
                </a:rPr>
                <a:t>Focal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15821"/>
            <a:ext cx="8839200" cy="386117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Where unable to make an Epilepsy Syndrome diagnosis or a diagnosis of Etiology</a:t>
            </a:r>
          </a:p>
          <a:p>
            <a:r>
              <a:rPr lang="en-US" sz="2800" dirty="0">
                <a:solidFill>
                  <a:schemeClr val="tx1"/>
                </a:solidFill>
              </a:rPr>
              <a:t>Many examples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Temporal lobe epilepsy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Generalized tonic-</a:t>
            </a:r>
            <a:r>
              <a:rPr lang="en-US" dirty="0" err="1">
                <a:solidFill>
                  <a:schemeClr val="tx1"/>
                </a:solidFill>
              </a:rPr>
              <a:t>clonic</a:t>
            </a:r>
            <a:r>
              <a:rPr lang="en-US" dirty="0">
                <a:solidFill>
                  <a:schemeClr val="tx1"/>
                </a:solidFill>
              </a:rPr>
              <a:t> seizures in a 5 year old with generalized spike-wave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Both focal impaired awareness seizures and absence seizures in a patient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Cannot tell </a:t>
            </a:r>
            <a:r>
              <a:rPr lang="en-US" dirty="0"/>
              <a:t>if </a:t>
            </a:r>
            <a:r>
              <a:rPr lang="en-US" dirty="0">
                <a:solidFill>
                  <a:schemeClr val="tx1"/>
                </a:solidFill>
              </a:rPr>
              <a:t>tonic-</a:t>
            </a:r>
            <a:r>
              <a:rPr lang="en-US" dirty="0" err="1">
                <a:solidFill>
                  <a:schemeClr val="tx1"/>
                </a:solidFill>
              </a:rPr>
              <a:t>clonic</a:t>
            </a:r>
            <a:r>
              <a:rPr lang="en-US" dirty="0">
                <a:solidFill>
                  <a:schemeClr val="tx1"/>
                </a:solidFill>
              </a:rPr>
              <a:t> seizure is focal or generalized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3886200" y="381000"/>
            <a:ext cx="914400" cy="582661"/>
          </a:xfrm>
          <a:prstGeom prst="downArrow">
            <a:avLst/>
          </a:prstGeom>
          <a:gradFill flip="none" rotWithShape="1">
            <a:gsLst>
              <a:gs pos="900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612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191000" y="1371600"/>
            <a:ext cx="2133600" cy="1066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the Epilepsies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1920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Purpose: for clinical diagnosis</a:t>
            </a:r>
          </a:p>
        </p:txBody>
      </p:sp>
      <p:pic>
        <p:nvPicPr>
          <p:cNvPr id="4" name="Content Placeholder 3" descr="The_Doctor_Luke_Fildes_crop18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4" b="14124"/>
          <a:stretch>
            <a:fillRect/>
          </a:stretch>
        </p:blipFill>
        <p:spPr>
          <a:xfrm>
            <a:off x="607182" y="1844824"/>
            <a:ext cx="8098667" cy="4453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6309320"/>
            <a:ext cx="744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Transparent language: use words that mean what they say</a:t>
            </a:r>
          </a:p>
        </p:txBody>
      </p:sp>
    </p:spTree>
    <p:extLst>
      <p:ext uri="{BB962C8B-B14F-4D97-AF65-F5344CB8AC3E}">
        <p14:creationId xmlns:p14="http://schemas.microsoft.com/office/powerpoint/2010/main" val="8338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Generalized </a:t>
            </a:r>
            <a:r>
              <a:rPr lang="en-US" i="1" dirty="0">
                <a:solidFill>
                  <a:srgbClr val="0432FF"/>
                </a:solidFill>
              </a:rPr>
              <a:t>and</a:t>
            </a:r>
            <a:r>
              <a:rPr lang="en-US" dirty="0">
                <a:solidFill>
                  <a:srgbClr val="0432FF"/>
                </a:solidFill>
              </a:rPr>
              <a:t> Focal Epilepsies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08" y="1295400"/>
            <a:ext cx="8229600" cy="5105395"/>
          </a:xfrm>
        </p:spPr>
        <p:txBody>
          <a:bodyPr>
            <a:noAutofit/>
          </a:bodyPr>
          <a:lstStyle/>
          <a:p>
            <a:r>
              <a:rPr lang="en-US" sz="2800" dirty="0"/>
              <a:t>Combined focal and generalized epilepsies</a:t>
            </a:r>
          </a:p>
          <a:p>
            <a:pPr marL="457200" lvl="1" indent="0">
              <a:buNone/>
            </a:pPr>
            <a:r>
              <a:rPr lang="en-US" dirty="0"/>
              <a:t>Examples</a:t>
            </a:r>
          </a:p>
          <a:p>
            <a:pPr lvl="1"/>
            <a:r>
              <a:rPr lang="en-US" sz="3200" dirty="0"/>
              <a:t>Dravet syndrome </a:t>
            </a:r>
          </a:p>
          <a:p>
            <a:pPr lvl="1"/>
            <a:endParaRPr lang="en-US" dirty="0"/>
          </a:p>
          <a:p>
            <a:r>
              <a:rPr lang="en-US" sz="2800" dirty="0"/>
              <a:t>What do with</a:t>
            </a:r>
          </a:p>
          <a:p>
            <a:pPr lvl="1"/>
            <a:r>
              <a:rPr lang="en-US" dirty="0"/>
              <a:t>Multifocal epilepsies?</a:t>
            </a:r>
          </a:p>
          <a:p>
            <a:pPr lvl="1"/>
            <a:r>
              <a:rPr lang="en-US" dirty="0"/>
              <a:t>Hemispheric epilepsies?</a:t>
            </a:r>
          </a:p>
          <a:p>
            <a:pPr lvl="2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43874" y="3920226"/>
            <a:ext cx="1311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sym typeface="Wingdings"/>
              </a:rPr>
              <a:t> focal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6154" y="4476661"/>
            <a:ext cx="1311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>
                <a:solidFill>
                  <a:prstClr val="black"/>
                </a:solidFill>
                <a:sym typeface="Wingdings"/>
              </a:rPr>
              <a:t> focal</a:t>
            </a:r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23590" y="203717"/>
            <a:ext cx="5851321" cy="6167103"/>
            <a:chOff x="3323590" y="203717"/>
            <a:chExt cx="5851321" cy="6167103"/>
          </a:xfrm>
        </p:grpSpPr>
        <p:sp>
          <p:nvSpPr>
            <p:cNvPr id="13" name="Rounded Rectangle 12"/>
            <p:cNvSpPr/>
            <p:nvPr/>
          </p:nvSpPr>
          <p:spPr>
            <a:xfrm>
              <a:off x="3323590" y="203717"/>
              <a:ext cx="5730469" cy="616710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725719" y="5139190"/>
              <a:ext cx="1253387" cy="542082"/>
            </a:xfrm>
            <a:prstGeom prst="roundRect">
              <a:avLst/>
            </a:prstGeom>
            <a:gradFill flip="none" rotWithShape="1">
              <a:gsLst>
                <a:gs pos="5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GB" sz="1750" dirty="0">
                  <a:solidFill>
                    <a:srgbClr val="FFFFFF"/>
                  </a:solidFill>
                </a:rPr>
                <a:t>Unknown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725719" y="4383934"/>
              <a:ext cx="1253387" cy="542082"/>
            </a:xfrm>
            <a:prstGeom prst="roundRect">
              <a:avLst/>
            </a:prstGeom>
            <a:gradFill flip="none" rotWithShape="1">
              <a:gsLst>
                <a:gs pos="5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GB" sz="1750" dirty="0">
                  <a:solidFill>
                    <a:srgbClr val="FFFFFF"/>
                  </a:solidFill>
                </a:rPr>
                <a:t>Immune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725719" y="2873426"/>
              <a:ext cx="1253387" cy="542082"/>
            </a:xfrm>
            <a:prstGeom prst="roundRect">
              <a:avLst/>
            </a:prstGeom>
            <a:gradFill flip="none" rotWithShape="1">
              <a:gsLst>
                <a:gs pos="5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GB" sz="1750" dirty="0">
                  <a:solidFill>
                    <a:srgbClr val="FFFFFF"/>
                  </a:solidFill>
                </a:rPr>
                <a:t>Infectious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725719" y="1362918"/>
              <a:ext cx="1253387" cy="542082"/>
            </a:xfrm>
            <a:prstGeom prst="roundRect">
              <a:avLst/>
            </a:prstGeom>
            <a:gradFill flip="none" rotWithShape="1">
              <a:gsLst>
                <a:gs pos="5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GB" sz="1750" dirty="0">
                  <a:solidFill>
                    <a:srgbClr val="FFFFFF"/>
                  </a:solidFill>
                </a:rPr>
                <a:t>Structural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541076" y="883418"/>
              <a:ext cx="16338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b="1" dirty="0">
                  <a:solidFill>
                    <a:srgbClr val="000000"/>
                  </a:solidFill>
                </a:rPr>
                <a:t>Etiology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716009" y="3628680"/>
              <a:ext cx="1273767" cy="542082"/>
            </a:xfrm>
            <a:prstGeom prst="roundRect">
              <a:avLst/>
            </a:prstGeom>
            <a:gradFill flip="none" rotWithShape="1">
              <a:gsLst>
                <a:gs pos="5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GB" sz="1750" dirty="0">
                  <a:solidFill>
                    <a:srgbClr val="FFFFFF"/>
                  </a:solidFill>
                </a:rPr>
                <a:t>Metabolic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725719" y="2118172"/>
              <a:ext cx="1253387" cy="542082"/>
            </a:xfrm>
            <a:prstGeom prst="roundRect">
              <a:avLst/>
            </a:prstGeom>
            <a:gradFill flip="none" rotWithShape="1">
              <a:gsLst>
                <a:gs pos="5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GB" sz="1750" dirty="0">
                  <a:solidFill>
                    <a:srgbClr val="FFFFFF"/>
                  </a:solidFill>
                </a:rPr>
                <a:t>Genetic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1950" y="2125577"/>
            <a:ext cx="6908816" cy="2254388"/>
            <a:chOff x="741950" y="2125577"/>
            <a:chExt cx="6908816" cy="2254388"/>
          </a:xfrm>
        </p:grpSpPr>
        <p:sp>
          <p:nvSpPr>
            <p:cNvPr id="4" name="Down Arrow 3"/>
            <p:cNvSpPr/>
            <p:nvPr/>
          </p:nvSpPr>
          <p:spPr>
            <a:xfrm>
              <a:off x="3621312" y="2125577"/>
              <a:ext cx="914400" cy="582661"/>
            </a:xfrm>
            <a:prstGeom prst="downArrow">
              <a:avLst/>
            </a:prstGeom>
            <a:gradFill flip="none" rotWithShape="1">
              <a:gsLst>
                <a:gs pos="900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6120000" scaled="0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41950" y="2801562"/>
              <a:ext cx="6908816" cy="1578403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38100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457200"/>
              <a:r>
                <a:rPr lang="en-US" sz="2400" dirty="0">
                  <a:solidFill>
                    <a:srgbClr val="000000"/>
                  </a:solidFill>
                </a:rPr>
                <a:t>Epilepsy types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50660" y="3361762"/>
              <a:ext cx="1620000" cy="792953"/>
            </a:xfrm>
            <a:prstGeom prst="roundRect">
              <a:avLst/>
            </a:prstGeom>
            <a:gradFill flip="none" rotWithShape="1">
              <a:gsLst>
                <a:gs pos="6000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Focal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536662" y="3327897"/>
              <a:ext cx="1620000" cy="792953"/>
            </a:xfrm>
            <a:prstGeom prst="roundRect">
              <a:avLst/>
            </a:prstGeom>
            <a:gradFill flip="none" rotWithShape="1">
              <a:gsLst>
                <a:gs pos="58000">
                  <a:srgbClr val="D403D5"/>
                </a:gs>
                <a:gs pos="100000">
                  <a:srgbClr val="8F038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Generalized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193313" y="3333891"/>
              <a:ext cx="1701621" cy="970418"/>
            </a:xfrm>
            <a:prstGeom prst="roundRect">
              <a:avLst/>
            </a:prstGeom>
            <a:gradFill flip="none" rotWithShape="1">
              <a:gsLst>
                <a:gs pos="6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Combined</a:t>
              </a:r>
            </a:p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Generalized</a:t>
              </a:r>
            </a:p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&amp; Focal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939905" y="3327897"/>
              <a:ext cx="1620000" cy="792953"/>
            </a:xfrm>
            <a:prstGeom prst="roundRect">
              <a:avLst/>
            </a:prstGeom>
            <a:gradFill flip="none" rotWithShape="1">
              <a:gsLst>
                <a:gs pos="51000">
                  <a:schemeClr val="bg1">
                    <a:lumMod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Unknown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835040" y="3331771"/>
              <a:ext cx="1620000" cy="792953"/>
            </a:xfrm>
            <a:prstGeom prst="roundRect">
              <a:avLst/>
            </a:prstGeom>
            <a:gradFill flip="none" rotWithShape="1">
              <a:gsLst>
                <a:gs pos="57000">
                  <a:srgbClr val="0A68AD"/>
                </a:gs>
                <a:gs pos="100000">
                  <a:srgbClr val="0645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Focal</a:t>
              </a:r>
            </a:p>
          </p:txBody>
        </p:sp>
      </p:grpSp>
      <p:sp>
        <p:nvSpPr>
          <p:cNvPr id="20" name="Down Arrow 19"/>
          <p:cNvSpPr/>
          <p:nvPr/>
        </p:nvSpPr>
        <p:spPr>
          <a:xfrm>
            <a:off x="3591727" y="4596320"/>
            <a:ext cx="914400" cy="514097"/>
          </a:xfrm>
          <a:prstGeom prst="downArrow">
            <a:avLst/>
          </a:prstGeom>
          <a:gradFill flip="none" rotWithShape="1">
            <a:gsLst>
              <a:gs pos="900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612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11141" y="5278276"/>
            <a:ext cx="4064000" cy="774705"/>
          </a:xfrm>
          <a:prstGeom prst="round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47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srgbClr val="000000"/>
                </a:solidFill>
              </a:rPr>
              <a:t>Epilepsy Syndromes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10064" y="609104"/>
            <a:ext cx="5206555" cy="1244415"/>
          </a:xfrm>
          <a:prstGeom prst="roundRect">
            <a:avLst/>
          </a:prstGeom>
          <a:gradFill flip="none" rotWithShape="1">
            <a:gsLst>
              <a:gs pos="100000">
                <a:schemeClr val="accent3"/>
              </a:gs>
              <a:gs pos="100000">
                <a:schemeClr val="accent1">
                  <a:lumMod val="60000"/>
                  <a:lumOff val="40000"/>
                </a:schemeClr>
              </a:gs>
              <a:gs pos="47000">
                <a:schemeClr val="accent3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2400" dirty="0">
                <a:solidFill>
                  <a:srgbClr val="000000"/>
                </a:solidFill>
              </a:rPr>
              <a:t>Seizure types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286427" y="1117297"/>
            <a:ext cx="1620000" cy="612000"/>
          </a:xfrm>
          <a:prstGeom prst="roundRect">
            <a:avLst/>
          </a:prstGeom>
          <a:gradFill flip="none" rotWithShape="1">
            <a:gsLst>
              <a:gs pos="58000">
                <a:srgbClr val="D403D5"/>
              </a:gs>
              <a:gs pos="100000">
                <a:srgbClr val="8F038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Generalized onset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16513" y="1117297"/>
            <a:ext cx="1620000" cy="612000"/>
          </a:xfrm>
          <a:prstGeom prst="roundRect">
            <a:avLst/>
          </a:prstGeom>
          <a:gradFill flip="none" rotWithShape="1">
            <a:gsLst>
              <a:gs pos="5100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Unknown onset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584805" y="1120287"/>
            <a:ext cx="1620000" cy="612000"/>
          </a:xfrm>
          <a:prstGeom prst="roundRect">
            <a:avLst/>
          </a:prstGeom>
          <a:gradFill flip="none" rotWithShape="1">
            <a:gsLst>
              <a:gs pos="57000">
                <a:srgbClr val="0A68AD"/>
              </a:gs>
              <a:gs pos="100000">
                <a:srgbClr val="06457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Focal </a:t>
            </a:r>
          </a:p>
          <a:p>
            <a:pPr algn="ctr" defTabSz="457200"/>
            <a:r>
              <a:rPr lang="en-US" dirty="0">
                <a:solidFill>
                  <a:srgbClr val="FFFFFF"/>
                </a:solidFill>
              </a:rPr>
              <a:t>onset</a:t>
            </a:r>
          </a:p>
        </p:txBody>
      </p:sp>
    </p:spTree>
    <p:extLst>
      <p:ext uri="{BB962C8B-B14F-4D97-AF65-F5344CB8AC3E}">
        <p14:creationId xmlns:p14="http://schemas.microsoft.com/office/powerpoint/2010/main" val="2944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Old term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‘Idiopathic Generalized Epilepsies’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82584" y="1828800"/>
            <a:ext cx="4572000" cy="4343400"/>
            <a:chOff x="3750127" y="1828800"/>
            <a:chExt cx="4572000" cy="4343400"/>
          </a:xfrm>
        </p:grpSpPr>
        <p:sp>
          <p:nvSpPr>
            <p:cNvPr id="4" name="Rounded Rectangle 3"/>
            <p:cNvSpPr/>
            <p:nvPr/>
          </p:nvSpPr>
          <p:spPr>
            <a:xfrm>
              <a:off x="3750127" y="1828800"/>
              <a:ext cx="4572000" cy="434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Idiopathic Generalized Epilepsies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054927" y="2971800"/>
              <a:ext cx="1905000" cy="1295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Childhood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Absence 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Epilepsy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188527" y="4495800"/>
              <a:ext cx="1905000" cy="12954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Generalized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Tonic-</a:t>
              </a:r>
              <a:r>
                <a:rPr lang="en-US" sz="2000" dirty="0" err="1">
                  <a:solidFill>
                    <a:prstClr val="black"/>
                  </a:solidFill>
                </a:rPr>
                <a:t>Clonic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Seizures Alone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88527" y="2971800"/>
              <a:ext cx="1905000" cy="12954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Juvenile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Absence 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Epilepsy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54927" y="4495800"/>
              <a:ext cx="1905000" cy="1295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Juvenile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Myoclonic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Epilepsy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6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Genetic </a:t>
            </a:r>
            <a:r>
              <a:rPr lang="en-US" i="1" dirty="0">
                <a:solidFill>
                  <a:srgbClr val="0432FF"/>
                </a:solidFill>
              </a:rPr>
              <a:t>versus</a:t>
            </a:r>
            <a:r>
              <a:rPr lang="en-US" dirty="0">
                <a:solidFill>
                  <a:srgbClr val="0432FF"/>
                </a:solidFill>
              </a:rPr>
              <a:t> idiopathic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795"/>
          </a:xfrm>
        </p:spPr>
        <p:txBody>
          <a:bodyPr>
            <a:noAutofit/>
          </a:bodyPr>
          <a:lstStyle/>
          <a:p>
            <a:r>
              <a:rPr lang="en-US" sz="2800" dirty="0"/>
              <a:t>‘Idiopathic’ = presumed hereditary predisposition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432FF"/>
                </a:solidFill>
              </a:rPr>
              <a:t>Genetic ≠ inherited</a:t>
            </a:r>
          </a:p>
          <a:p>
            <a:pPr lvl="1"/>
            <a:r>
              <a:rPr lang="en-US" dirty="0"/>
              <a:t>Importance </a:t>
            </a:r>
            <a:r>
              <a:rPr lang="en-US" i="1" dirty="0"/>
              <a:t>of de novo </a:t>
            </a:r>
            <a:r>
              <a:rPr lang="en-US" dirty="0"/>
              <a:t>mutations in both </a:t>
            </a:r>
            <a:br>
              <a:rPr lang="en-US" dirty="0"/>
            </a:br>
            <a:r>
              <a:rPr lang="en-US" dirty="0"/>
              <a:t>mild and severe epilepsies</a:t>
            </a:r>
          </a:p>
          <a:p>
            <a:pPr lvl="1"/>
            <a:endParaRPr lang="en-US" sz="2800" dirty="0"/>
          </a:p>
          <a:p>
            <a:r>
              <a:rPr lang="en-US" sz="2800" dirty="0"/>
              <a:t>Critical problem of stigma in some parts of the world</a:t>
            </a:r>
          </a:p>
        </p:txBody>
      </p:sp>
    </p:spTree>
    <p:extLst>
      <p:ext uri="{BB962C8B-B14F-4D97-AF65-F5344CB8AC3E}">
        <p14:creationId xmlns:p14="http://schemas.microsoft.com/office/powerpoint/2010/main" val="11420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Genetic ≠ Gene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" y="1179060"/>
            <a:ext cx="8686800" cy="5257795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Usually the mutation is </a:t>
            </a:r>
            <a:r>
              <a:rPr lang="en-US" i="1" dirty="0"/>
              <a:t>not</a:t>
            </a:r>
            <a:r>
              <a:rPr lang="en-US" dirty="0"/>
              <a:t> known </a:t>
            </a:r>
          </a:p>
          <a:p>
            <a:pPr lvl="1"/>
            <a:r>
              <a:rPr lang="en-US" dirty="0"/>
              <a:t>Access to molecular genetic testing </a:t>
            </a:r>
            <a:r>
              <a:rPr lang="en-US" i="1" dirty="0"/>
              <a:t>not</a:t>
            </a:r>
            <a:r>
              <a:rPr lang="en-US" dirty="0"/>
              <a:t> necessary</a:t>
            </a:r>
          </a:p>
          <a:p>
            <a:pPr lvl="1"/>
            <a:r>
              <a:rPr lang="en-US" dirty="0"/>
              <a:t>Diagnosed on clinical research </a:t>
            </a:r>
            <a:r>
              <a:rPr lang="en-US" dirty="0" err="1"/>
              <a:t>eg</a:t>
            </a:r>
            <a:r>
              <a:rPr lang="en-US" dirty="0"/>
              <a:t>. twin, family studies</a:t>
            </a:r>
            <a:br>
              <a:rPr lang="en-US" dirty="0"/>
            </a:br>
            <a:endParaRPr lang="en-US" sz="2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13" y="2988129"/>
            <a:ext cx="141194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57" y="2988129"/>
            <a:ext cx="1394013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04800" y="4778831"/>
            <a:ext cx="4392381" cy="1519238"/>
            <a:chOff x="304800" y="4648200"/>
            <a:chExt cx="4392381" cy="1519238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6"/>
            <a:stretch>
              <a:fillRect/>
            </a:stretch>
          </p:blipFill>
          <p:spPr bwMode="auto">
            <a:xfrm>
              <a:off x="304800" y="4648200"/>
              <a:ext cx="2132013" cy="151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r="10443"/>
            <a:stretch>
              <a:fillRect/>
            </a:stretch>
          </p:blipFill>
          <p:spPr bwMode="auto">
            <a:xfrm>
              <a:off x="2487381" y="4648200"/>
              <a:ext cx="2209800" cy="151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56554" y="6322559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prstClr val="black"/>
                </a:solidFill>
                <a:latin typeface="Helvetica" charset="0"/>
              </a:rPr>
              <a:t>JME pair; Lennox 1941       </a:t>
            </a:r>
            <a:endParaRPr lang="en-US" altLang="en-US" sz="2800" dirty="0">
              <a:solidFill>
                <a:prstClr val="black"/>
              </a:solidFill>
              <a:latin typeface="Times New Roman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41" y="4637088"/>
            <a:ext cx="2741634" cy="16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41" y="2988129"/>
            <a:ext cx="2739971" cy="16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72098" y="6306229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en-US" sz="2400" dirty="0">
                <a:solidFill>
                  <a:prstClr val="black"/>
                </a:solidFill>
                <a:latin typeface="Helvetica" charset="0"/>
              </a:rPr>
              <a:t>CAE pair; Lennox 1950</a:t>
            </a:r>
            <a:endParaRPr lang="en-US" altLang="en-US" sz="3600" dirty="0">
              <a:solidFill>
                <a:prstClr val="blac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45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23590" y="203717"/>
            <a:ext cx="5730469" cy="61671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217" y="365751"/>
            <a:ext cx="1153867" cy="600506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1"/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</a:rPr>
              <a:t>Co-morbidities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1076" y="883418"/>
            <a:ext cx="16338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Etiology</a:t>
            </a:r>
          </a:p>
        </p:txBody>
      </p:sp>
      <p:sp>
        <p:nvSpPr>
          <p:cNvPr id="4" name="Down Arrow 3"/>
          <p:cNvSpPr/>
          <p:nvPr/>
        </p:nvSpPr>
        <p:spPr>
          <a:xfrm>
            <a:off x="3621312" y="2125577"/>
            <a:ext cx="914400" cy="582661"/>
          </a:xfrm>
          <a:prstGeom prst="downArrow">
            <a:avLst/>
          </a:prstGeom>
          <a:gradFill flip="none" rotWithShape="1">
            <a:gsLst>
              <a:gs pos="900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612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1950" y="2801562"/>
            <a:ext cx="6908816" cy="15784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2400" dirty="0">
                <a:solidFill>
                  <a:srgbClr val="000000"/>
                </a:solidFill>
              </a:rPr>
              <a:t>Epilepsy types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50660" y="3361762"/>
            <a:ext cx="1620000" cy="792953"/>
          </a:xfrm>
          <a:prstGeom prst="roundRect">
            <a:avLst/>
          </a:prstGeom>
          <a:gradFill flip="none" rotWithShape="1">
            <a:gsLst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Focal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536662" y="3327897"/>
            <a:ext cx="1620000" cy="792953"/>
          </a:xfrm>
          <a:prstGeom prst="roundRect">
            <a:avLst/>
          </a:prstGeom>
          <a:gradFill flip="none" rotWithShape="1">
            <a:gsLst>
              <a:gs pos="58000">
                <a:srgbClr val="D403D5"/>
              </a:gs>
              <a:gs pos="100000">
                <a:srgbClr val="8F038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Generalized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193313" y="3333891"/>
            <a:ext cx="1701621" cy="970418"/>
          </a:xfrm>
          <a:prstGeom prst="roundRect">
            <a:avLst/>
          </a:prstGeom>
          <a:gradFill flip="none" rotWithShape="1">
            <a:gsLst>
              <a:gs pos="6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Combined</a:t>
            </a:r>
          </a:p>
          <a:p>
            <a:pPr algn="ctr" defTabSz="457200"/>
            <a:r>
              <a:rPr lang="en-US" dirty="0">
                <a:solidFill>
                  <a:srgbClr val="FFFFFF"/>
                </a:solidFill>
              </a:rPr>
              <a:t>Generalized</a:t>
            </a:r>
          </a:p>
          <a:p>
            <a:pPr algn="ctr" defTabSz="457200"/>
            <a:r>
              <a:rPr lang="en-US" dirty="0">
                <a:solidFill>
                  <a:srgbClr val="FFFFFF"/>
                </a:solidFill>
              </a:rPr>
              <a:t>&amp; Focal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939905" y="3327897"/>
            <a:ext cx="1620000" cy="792953"/>
          </a:xfrm>
          <a:prstGeom prst="roundRect">
            <a:avLst/>
          </a:prstGeom>
          <a:gradFill flip="none" rotWithShape="1">
            <a:gsLst>
              <a:gs pos="5100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Unknown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35040" y="3331771"/>
            <a:ext cx="1620000" cy="792953"/>
          </a:xfrm>
          <a:prstGeom prst="roundRect">
            <a:avLst/>
          </a:prstGeom>
          <a:gradFill flip="none" rotWithShape="1">
            <a:gsLst>
              <a:gs pos="57000">
                <a:srgbClr val="0A68AD"/>
              </a:gs>
              <a:gs pos="100000">
                <a:srgbClr val="06457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Focal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3591727" y="4596320"/>
            <a:ext cx="914400" cy="514097"/>
          </a:xfrm>
          <a:prstGeom prst="downArrow">
            <a:avLst/>
          </a:prstGeom>
          <a:gradFill flip="none" rotWithShape="1">
            <a:gsLst>
              <a:gs pos="900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612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11141" y="5278276"/>
            <a:ext cx="4064000" cy="774705"/>
          </a:xfrm>
          <a:prstGeom prst="round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47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srgbClr val="000000"/>
                </a:solidFill>
              </a:rPr>
              <a:t>Epilepsy Syndromes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88434" y="3276600"/>
            <a:ext cx="2120628" cy="1356341"/>
          </a:xfrm>
          <a:prstGeom prst="roundRect">
            <a:avLst/>
          </a:prstGeom>
          <a:gradFill flip="none" rotWithShape="1">
            <a:gsLst>
              <a:gs pos="58000">
                <a:srgbClr val="D403D5"/>
              </a:gs>
              <a:gs pos="100000">
                <a:srgbClr val="8F038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Generalized</a:t>
            </a:r>
          </a:p>
        </p:txBody>
      </p:sp>
      <p:sp>
        <p:nvSpPr>
          <p:cNvPr id="6" name="Notched Right Arrow 5"/>
          <p:cNvSpPr/>
          <p:nvPr/>
        </p:nvSpPr>
        <p:spPr>
          <a:xfrm rot="9774605">
            <a:off x="4160332" y="2614481"/>
            <a:ext cx="3013211" cy="904743"/>
          </a:xfrm>
          <a:prstGeom prst="notched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725719" y="5139190"/>
            <a:ext cx="1253387" cy="542082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Unknown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725719" y="4383934"/>
            <a:ext cx="1253387" cy="542082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Immune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725719" y="2873426"/>
            <a:ext cx="1253387" cy="542082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Infectious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25719" y="1362918"/>
            <a:ext cx="1253387" cy="542082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Structural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716009" y="3628680"/>
            <a:ext cx="1273767" cy="542082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Metabolic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725719" y="2118172"/>
            <a:ext cx="1253387" cy="542082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Genetic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86600" y="1921037"/>
            <a:ext cx="1968706" cy="916017"/>
          </a:xfrm>
          <a:prstGeom prst="roundRect">
            <a:avLst/>
          </a:prstGeom>
          <a:gradFill flip="none" rotWithShape="1">
            <a:gsLst>
              <a:gs pos="53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750" dirty="0">
                <a:solidFill>
                  <a:srgbClr val="FFFFFF"/>
                </a:solidFill>
              </a:rPr>
              <a:t>Genetic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510064" y="609104"/>
            <a:ext cx="5206555" cy="1244415"/>
            <a:chOff x="1510064" y="609104"/>
            <a:chExt cx="5206555" cy="1244415"/>
          </a:xfrm>
        </p:grpSpPr>
        <p:sp>
          <p:nvSpPr>
            <p:cNvPr id="34" name="Rounded Rectangle 33"/>
            <p:cNvSpPr/>
            <p:nvPr/>
          </p:nvSpPr>
          <p:spPr>
            <a:xfrm>
              <a:off x="1510064" y="609104"/>
              <a:ext cx="5206555" cy="1244415"/>
            </a:xfrm>
            <a:prstGeom prst="roundRect">
              <a:avLst/>
            </a:prstGeom>
            <a:gradFill flip="none" rotWithShape="1">
              <a:gsLst>
                <a:gs pos="100000">
                  <a:schemeClr val="accent3"/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47000">
                  <a:schemeClr val="accent3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457200"/>
              <a:r>
                <a:rPr lang="en-US" sz="2400" dirty="0">
                  <a:solidFill>
                    <a:srgbClr val="000000"/>
                  </a:solidFill>
                </a:rPr>
                <a:t>Seizure types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286427" y="1117297"/>
              <a:ext cx="1620000" cy="612000"/>
            </a:xfrm>
            <a:prstGeom prst="roundRect">
              <a:avLst/>
            </a:prstGeom>
            <a:gradFill flip="none" rotWithShape="1">
              <a:gsLst>
                <a:gs pos="58000">
                  <a:srgbClr val="D403D5"/>
                </a:gs>
                <a:gs pos="100000">
                  <a:srgbClr val="8F038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Generalized onset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016513" y="1117297"/>
              <a:ext cx="1620000" cy="612000"/>
            </a:xfrm>
            <a:prstGeom prst="roundRect">
              <a:avLst/>
            </a:prstGeom>
            <a:gradFill flip="none" rotWithShape="1">
              <a:gsLst>
                <a:gs pos="51000">
                  <a:schemeClr val="bg1">
                    <a:lumMod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Unknown onset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584805" y="1120287"/>
              <a:ext cx="1620000" cy="612000"/>
            </a:xfrm>
            <a:prstGeom prst="roundRect">
              <a:avLst/>
            </a:prstGeom>
            <a:gradFill flip="none" rotWithShape="1">
              <a:gsLst>
                <a:gs pos="57000">
                  <a:srgbClr val="0A68AD"/>
                </a:gs>
                <a:gs pos="100000">
                  <a:srgbClr val="0645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Focal </a:t>
              </a:r>
            </a:p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onset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1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Epilepsy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94856"/>
            <a:ext cx="6324600" cy="1719943"/>
          </a:xfrm>
        </p:spPr>
        <p:txBody>
          <a:bodyPr>
            <a:normAutofit/>
          </a:bodyPr>
          <a:lstStyle/>
          <a:p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/>
              <a:t>approved ILAE epilepsy syndromes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76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ww.epilepsydiagnosis.or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5612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2400" y="393700"/>
            <a:ext cx="61863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</a:rPr>
              <a:t>https://</a:t>
            </a:r>
            <a:r>
              <a:rPr lang="en-US" sz="3200" dirty="0" err="1">
                <a:solidFill>
                  <a:prstClr val="black"/>
                </a:solidFill>
              </a:rPr>
              <a:t>www.epilepsydiagnosis.org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7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ilepsydiagnosis.org-typical absenc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59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4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dxtypicalabsence video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9144000" cy="55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7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23590" y="203717"/>
            <a:ext cx="5851321" cy="6167103"/>
            <a:chOff x="3323590" y="203717"/>
            <a:chExt cx="5851321" cy="6167103"/>
          </a:xfrm>
        </p:grpSpPr>
        <p:sp>
          <p:nvSpPr>
            <p:cNvPr id="13" name="Rounded Rectangle 12"/>
            <p:cNvSpPr/>
            <p:nvPr/>
          </p:nvSpPr>
          <p:spPr>
            <a:xfrm>
              <a:off x="3323590" y="203717"/>
              <a:ext cx="5730469" cy="616710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725719" y="5139190"/>
              <a:ext cx="1253387" cy="542082"/>
            </a:xfrm>
            <a:prstGeom prst="roundRect">
              <a:avLst/>
            </a:prstGeom>
            <a:gradFill flip="none" rotWithShape="1">
              <a:gsLst>
                <a:gs pos="5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GB" sz="1750" dirty="0">
                  <a:solidFill>
                    <a:srgbClr val="FFFFFF"/>
                  </a:solidFill>
                </a:rPr>
                <a:t>Unknown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725719" y="4383934"/>
              <a:ext cx="1253387" cy="542082"/>
            </a:xfrm>
            <a:prstGeom prst="roundRect">
              <a:avLst/>
            </a:prstGeom>
            <a:gradFill flip="none" rotWithShape="1">
              <a:gsLst>
                <a:gs pos="5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GB" sz="1750" dirty="0">
                  <a:solidFill>
                    <a:srgbClr val="FFFFFF"/>
                  </a:solidFill>
                </a:rPr>
                <a:t>Immune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725719" y="2873426"/>
              <a:ext cx="1253387" cy="542082"/>
            </a:xfrm>
            <a:prstGeom prst="roundRect">
              <a:avLst/>
            </a:prstGeom>
            <a:gradFill flip="none" rotWithShape="1">
              <a:gsLst>
                <a:gs pos="5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GB" sz="1750" dirty="0">
                  <a:solidFill>
                    <a:srgbClr val="FFFFFF"/>
                  </a:solidFill>
                </a:rPr>
                <a:t>Infectious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725719" y="1362918"/>
              <a:ext cx="1253387" cy="542082"/>
            </a:xfrm>
            <a:prstGeom prst="roundRect">
              <a:avLst/>
            </a:prstGeom>
            <a:gradFill flip="none" rotWithShape="1">
              <a:gsLst>
                <a:gs pos="5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GB" sz="1750" dirty="0">
                  <a:solidFill>
                    <a:srgbClr val="FFFFFF"/>
                  </a:solidFill>
                </a:rPr>
                <a:t>Structural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541076" y="883418"/>
              <a:ext cx="16338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b="1" dirty="0">
                  <a:solidFill>
                    <a:srgbClr val="000000"/>
                  </a:solidFill>
                </a:rPr>
                <a:t>Etiology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716009" y="3628680"/>
              <a:ext cx="1273767" cy="542082"/>
            </a:xfrm>
            <a:prstGeom prst="roundRect">
              <a:avLst/>
            </a:prstGeom>
            <a:gradFill flip="none" rotWithShape="1">
              <a:gsLst>
                <a:gs pos="5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GB" sz="1750" dirty="0">
                  <a:solidFill>
                    <a:srgbClr val="FFFFFF"/>
                  </a:solidFill>
                </a:rPr>
                <a:t>Metabolic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725719" y="2118172"/>
              <a:ext cx="1253387" cy="542082"/>
            </a:xfrm>
            <a:prstGeom prst="roundRect">
              <a:avLst/>
            </a:prstGeom>
            <a:gradFill flip="none" rotWithShape="1">
              <a:gsLst>
                <a:gs pos="5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GB" sz="1750" dirty="0">
                  <a:solidFill>
                    <a:srgbClr val="FFFFFF"/>
                  </a:solidFill>
                </a:rPr>
                <a:t>Genetic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41217" y="365751"/>
            <a:ext cx="1153867" cy="600506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1"/>
          <a:lstStyle/>
          <a:p>
            <a:pPr algn="ctr" defTabSz="457200"/>
            <a:r>
              <a:rPr lang="en-US" sz="3200" dirty="0">
                <a:solidFill>
                  <a:srgbClr val="000000"/>
                </a:solidFill>
              </a:rPr>
              <a:t>Co-morbidities</a:t>
            </a:r>
          </a:p>
        </p:txBody>
      </p:sp>
      <p:sp>
        <p:nvSpPr>
          <p:cNvPr id="4" name="Down Arrow 3"/>
          <p:cNvSpPr/>
          <p:nvPr/>
        </p:nvSpPr>
        <p:spPr>
          <a:xfrm>
            <a:off x="3621312" y="2125577"/>
            <a:ext cx="914400" cy="582661"/>
          </a:xfrm>
          <a:prstGeom prst="downArrow">
            <a:avLst/>
          </a:prstGeom>
          <a:gradFill flip="none" rotWithShape="1">
            <a:gsLst>
              <a:gs pos="900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612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1950" y="2801562"/>
            <a:ext cx="6908816" cy="1578403"/>
            <a:chOff x="741950" y="2801562"/>
            <a:chExt cx="6908816" cy="1578403"/>
          </a:xfrm>
        </p:grpSpPr>
        <p:sp>
          <p:nvSpPr>
            <p:cNvPr id="12" name="Rounded Rectangle 11"/>
            <p:cNvSpPr/>
            <p:nvPr/>
          </p:nvSpPr>
          <p:spPr>
            <a:xfrm>
              <a:off x="741950" y="2801562"/>
              <a:ext cx="6908816" cy="1578403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38100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457200"/>
              <a:r>
                <a:rPr lang="en-US" sz="2400" dirty="0">
                  <a:solidFill>
                    <a:srgbClr val="000000"/>
                  </a:solidFill>
                </a:rPr>
                <a:t>Epilepsy types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50660" y="3361762"/>
              <a:ext cx="1620000" cy="792953"/>
            </a:xfrm>
            <a:prstGeom prst="roundRect">
              <a:avLst/>
            </a:prstGeom>
            <a:gradFill flip="none" rotWithShape="1">
              <a:gsLst>
                <a:gs pos="6000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Focal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536662" y="3327897"/>
              <a:ext cx="1620000" cy="792953"/>
            </a:xfrm>
            <a:prstGeom prst="roundRect">
              <a:avLst/>
            </a:prstGeom>
            <a:gradFill flip="none" rotWithShape="1">
              <a:gsLst>
                <a:gs pos="58000">
                  <a:srgbClr val="D403D5"/>
                </a:gs>
                <a:gs pos="100000">
                  <a:srgbClr val="8F038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Generalized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193313" y="3333891"/>
              <a:ext cx="1701621" cy="970418"/>
            </a:xfrm>
            <a:prstGeom prst="roundRect">
              <a:avLst/>
            </a:prstGeom>
            <a:gradFill flip="none" rotWithShape="1">
              <a:gsLst>
                <a:gs pos="6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Combined</a:t>
              </a:r>
            </a:p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Generalized</a:t>
              </a:r>
            </a:p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&amp; Focal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939905" y="3327897"/>
              <a:ext cx="1620000" cy="792953"/>
            </a:xfrm>
            <a:prstGeom prst="roundRect">
              <a:avLst/>
            </a:prstGeom>
            <a:gradFill flip="none" rotWithShape="1">
              <a:gsLst>
                <a:gs pos="51000">
                  <a:schemeClr val="bg1">
                    <a:lumMod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Unknown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835040" y="3331771"/>
              <a:ext cx="1620000" cy="792953"/>
            </a:xfrm>
            <a:prstGeom prst="roundRect">
              <a:avLst/>
            </a:prstGeom>
            <a:gradFill flip="none" rotWithShape="1">
              <a:gsLst>
                <a:gs pos="57000">
                  <a:srgbClr val="0A68AD"/>
                </a:gs>
                <a:gs pos="100000">
                  <a:srgbClr val="0645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Focal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11141" y="4596320"/>
            <a:ext cx="4064000" cy="1456661"/>
            <a:chOff x="2011141" y="4596320"/>
            <a:chExt cx="4064000" cy="1456661"/>
          </a:xfrm>
        </p:grpSpPr>
        <p:sp>
          <p:nvSpPr>
            <p:cNvPr id="20" name="Down Arrow 19"/>
            <p:cNvSpPr/>
            <p:nvPr/>
          </p:nvSpPr>
          <p:spPr>
            <a:xfrm>
              <a:off x="3591727" y="4596320"/>
              <a:ext cx="914400" cy="514097"/>
            </a:xfrm>
            <a:prstGeom prst="downArrow">
              <a:avLst/>
            </a:prstGeom>
            <a:gradFill flip="none" rotWithShape="1">
              <a:gsLst>
                <a:gs pos="900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6120000" scaled="0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011141" y="5278276"/>
              <a:ext cx="4064000" cy="774705"/>
            </a:xfrm>
            <a:prstGeom prst="roundRect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47000">
                  <a:schemeClr val="accent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mpd="sng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400" dirty="0">
                  <a:solidFill>
                    <a:srgbClr val="000000"/>
                  </a:solidFill>
                </a:rPr>
                <a:t>Epilepsy Syndromes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510064" y="609104"/>
            <a:ext cx="5206555" cy="1244415"/>
          </a:xfrm>
          <a:prstGeom prst="roundRect">
            <a:avLst/>
          </a:prstGeom>
          <a:gradFill flip="none" rotWithShape="1">
            <a:gsLst>
              <a:gs pos="100000">
                <a:schemeClr val="accent3"/>
              </a:gs>
              <a:gs pos="100000">
                <a:schemeClr val="accent1">
                  <a:lumMod val="60000"/>
                  <a:lumOff val="40000"/>
                </a:schemeClr>
              </a:gs>
              <a:gs pos="47000">
                <a:schemeClr val="accent3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2400" dirty="0">
                <a:solidFill>
                  <a:srgbClr val="000000"/>
                </a:solidFill>
              </a:rPr>
              <a:t>Seizure types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286427" y="1117297"/>
            <a:ext cx="1620000" cy="612000"/>
          </a:xfrm>
          <a:prstGeom prst="roundRect">
            <a:avLst/>
          </a:prstGeom>
          <a:gradFill flip="none" rotWithShape="1">
            <a:gsLst>
              <a:gs pos="58000">
                <a:srgbClr val="D403D5"/>
              </a:gs>
              <a:gs pos="100000">
                <a:srgbClr val="8F038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Generalized onset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16513" y="1117297"/>
            <a:ext cx="1620000" cy="612000"/>
          </a:xfrm>
          <a:prstGeom prst="roundRect">
            <a:avLst/>
          </a:prstGeom>
          <a:gradFill flip="none" rotWithShape="1">
            <a:gsLst>
              <a:gs pos="5100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Unknown onset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584805" y="1120287"/>
            <a:ext cx="1620000" cy="612000"/>
          </a:xfrm>
          <a:prstGeom prst="roundRect">
            <a:avLst/>
          </a:prstGeom>
          <a:gradFill flip="none" rotWithShape="1">
            <a:gsLst>
              <a:gs pos="57000">
                <a:srgbClr val="0A68AD"/>
              </a:gs>
              <a:gs pos="100000">
                <a:srgbClr val="06457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Focal </a:t>
            </a:r>
          </a:p>
          <a:p>
            <a:pPr algn="ctr" defTabSz="457200"/>
            <a:r>
              <a:rPr lang="en-US" dirty="0">
                <a:solidFill>
                  <a:srgbClr val="FFFFFF"/>
                </a:solidFill>
              </a:rPr>
              <a:t>onset</a:t>
            </a:r>
          </a:p>
        </p:txBody>
      </p:sp>
    </p:spTree>
    <p:extLst>
      <p:ext uri="{BB962C8B-B14F-4D97-AF65-F5344CB8AC3E}">
        <p14:creationId xmlns:p14="http://schemas.microsoft.com/office/powerpoint/2010/main" val="13638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dxabsence video chil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48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dx epilepsy imitato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9144000" cy="52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9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Benign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6324600" cy="5083629"/>
          </a:xfrm>
        </p:spPr>
        <p:txBody>
          <a:bodyPr>
            <a:normAutofit/>
          </a:bodyPr>
          <a:lstStyle/>
          <a:p>
            <a:r>
              <a:rPr lang="en-US" dirty="0"/>
              <a:t>Many epilepsies not benign</a:t>
            </a:r>
          </a:p>
          <a:p>
            <a:pPr lvl="1"/>
            <a:r>
              <a:rPr lang="en-US" dirty="0"/>
              <a:t>CAE – psychosocial impact</a:t>
            </a:r>
          </a:p>
          <a:p>
            <a:pPr lvl="1"/>
            <a:r>
              <a:rPr lang="en-US" dirty="0"/>
              <a:t>BECTS – learning concerns</a:t>
            </a:r>
          </a:p>
          <a:p>
            <a:r>
              <a:rPr lang="en-US" dirty="0"/>
              <a:t>Replaced by terms: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Self-limited </a:t>
            </a:r>
          </a:p>
          <a:p>
            <a:pPr lvl="1"/>
            <a:r>
              <a:rPr lang="en-US" sz="3200" dirty="0" err="1">
                <a:solidFill>
                  <a:srgbClr val="7030A0"/>
                </a:solidFill>
              </a:rPr>
              <a:t>Pharmacoresponsive</a:t>
            </a:r>
            <a:endParaRPr lang="en-US" sz="3200" dirty="0">
              <a:solidFill>
                <a:srgbClr val="7030A0"/>
              </a:solidFill>
            </a:endParaRPr>
          </a:p>
          <a:p>
            <a:r>
              <a:rPr lang="en-US" dirty="0"/>
              <a:t>No longer use</a:t>
            </a:r>
          </a:p>
          <a:p>
            <a:pPr lvl="1"/>
            <a:r>
              <a:rPr lang="en-US" dirty="0"/>
              <a:t>Malignant </a:t>
            </a:r>
          </a:p>
          <a:p>
            <a:pPr lvl="1"/>
            <a:r>
              <a:rPr lang="en-US" dirty="0"/>
              <a:t>Catastrophic </a:t>
            </a:r>
          </a:p>
        </p:txBody>
      </p:sp>
    </p:spTree>
    <p:extLst>
      <p:ext uri="{BB962C8B-B14F-4D97-AF65-F5344CB8AC3E}">
        <p14:creationId xmlns:p14="http://schemas.microsoft.com/office/powerpoint/2010/main" val="1451694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925"/>
            <a:ext cx="9144000" cy="608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422410" y="3124200"/>
            <a:ext cx="6880791" cy="284480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360000" anchor="ctr">
            <a:prstTxWarp prst="textNoShape">
              <a:avLst/>
            </a:prstTxWarp>
            <a:normAutofit/>
          </a:bodyPr>
          <a:lstStyle/>
          <a:p>
            <a:pPr marL="441325" indent="-441325" algn="ctr" fontAlgn="base">
              <a:spcBef>
                <a:spcPts val="600"/>
              </a:spcBef>
              <a:spcAft>
                <a:spcPct val="0"/>
              </a:spcAft>
              <a:buClr>
                <a:srgbClr val="FF1ADC"/>
              </a:buClr>
              <a:buSzPct val="85000"/>
              <a:buFont typeface="Wingdings 2" charset="2"/>
              <a:buNone/>
            </a:pPr>
            <a:r>
              <a:rPr lang="en-US" altLang="ja-JP" sz="28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Epileptic </a:t>
            </a:r>
            <a:r>
              <a:rPr lang="en-US" altLang="ja-JP" sz="2800" b="1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activity itself</a:t>
            </a:r>
          </a:p>
          <a:p>
            <a:pPr marL="441325" indent="-441325" algn="ctr" fontAlgn="base">
              <a:spcBef>
                <a:spcPts val="600"/>
              </a:spcBef>
              <a:spcAft>
                <a:spcPct val="0"/>
              </a:spcAft>
              <a:buClr>
                <a:srgbClr val="FF1ADC"/>
              </a:buClr>
              <a:buSzPct val="85000"/>
              <a:buFont typeface="Wingdings 2" charset="2"/>
              <a:buNone/>
            </a:pPr>
            <a:r>
              <a:rPr lang="en-US" altLang="ja-JP" sz="28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contributes to severe cognitive and behavioral impairment above and beyond that expected from the underlying pathology and that these can worsen over time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6512" y="197768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F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F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F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FF"/>
                </a:solidFill>
                <a:latin typeface="Arial" charset="0"/>
              </a:defRPr>
            </a:lvl9pPr>
          </a:lstStyle>
          <a:p>
            <a:pPr defTabSz="457200"/>
            <a:r>
              <a:rPr lang="en-US" sz="3200" dirty="0">
                <a:solidFill>
                  <a:srgbClr val="3F1A66"/>
                </a:solidFill>
              </a:rPr>
              <a:t>Developmental and/or </a:t>
            </a:r>
            <a:r>
              <a:rPr lang="en-US" sz="3200">
                <a:solidFill>
                  <a:srgbClr val="3F1A66"/>
                </a:solidFill>
              </a:rPr>
              <a:t>Epileptic encephalopathies</a:t>
            </a:r>
            <a:endParaRPr lang="en-US" sz="3200" dirty="0">
              <a:solidFill>
                <a:srgbClr val="3F1A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6096002"/>
            <a:ext cx="2428970" cy="461665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Berg et al 2010</a:t>
            </a:r>
          </a:p>
        </p:txBody>
      </p:sp>
    </p:spTree>
    <p:extLst>
      <p:ext uri="{BB962C8B-B14F-4D97-AF65-F5344CB8AC3E}">
        <p14:creationId xmlns:p14="http://schemas.microsoft.com/office/powerpoint/2010/main" val="725874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220200" cy="990600"/>
          </a:xfrm>
        </p:spPr>
        <p:txBody>
          <a:bodyPr>
            <a:noAutofit/>
          </a:bodyPr>
          <a:lstStyle/>
          <a:p>
            <a:r>
              <a:rPr lang="en-US" sz="3200" dirty="0"/>
              <a:t>Developmental </a:t>
            </a:r>
            <a:r>
              <a:rPr lang="en-US" sz="3200" i="1" dirty="0"/>
              <a:t>and/or</a:t>
            </a:r>
            <a:r>
              <a:rPr lang="en-US" sz="3200" dirty="0"/>
              <a:t> Epileptic Encephalopathy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64" y="1540488"/>
            <a:ext cx="9523704" cy="4800600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900"/>
              </a:spcBef>
              <a:spcAft>
                <a:spcPts val="1200"/>
              </a:spcAft>
              <a:buClr>
                <a:srgbClr val="FF3DF1"/>
              </a:buCl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effectLst/>
                <a:sym typeface="Wingdings"/>
              </a:rPr>
              <a:t>For many encephalopathies, there is a developmental component </a:t>
            </a:r>
            <a:r>
              <a:rPr lang="en-US" sz="2800" i="1" dirty="0">
                <a:solidFill>
                  <a:schemeClr val="tx1"/>
                </a:solidFill>
                <a:effectLst/>
                <a:sym typeface="Wingdings"/>
              </a:rPr>
              <a:t>independent</a:t>
            </a:r>
            <a:r>
              <a:rPr lang="en-US" sz="2800" dirty="0">
                <a:solidFill>
                  <a:schemeClr val="tx1"/>
                </a:solidFill>
                <a:effectLst/>
                <a:sym typeface="Wingdings"/>
              </a:rPr>
              <a:t> of the epileptic encephalopathy</a:t>
            </a:r>
          </a:p>
          <a:p>
            <a:pPr marL="457200" indent="-457200" algn="l">
              <a:spcBef>
                <a:spcPts val="900"/>
              </a:spcBef>
              <a:spcAft>
                <a:spcPts val="1200"/>
              </a:spcAft>
              <a:buClr>
                <a:srgbClr val="FF3DF1"/>
              </a:buCl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effectLst/>
                <a:sym typeface="Wingdings"/>
              </a:rPr>
              <a:t>Developmental delay may precede seizure onset</a:t>
            </a:r>
          </a:p>
          <a:p>
            <a:pPr marL="457200" indent="-457200" algn="l">
              <a:spcBef>
                <a:spcPts val="900"/>
              </a:spcBef>
              <a:spcAft>
                <a:spcPts val="1200"/>
              </a:spcAft>
              <a:buClr>
                <a:srgbClr val="FF3DF1"/>
              </a:buCl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sym typeface="Wingdings"/>
              </a:rPr>
              <a:t>Co-morbidities </a:t>
            </a:r>
            <a:br>
              <a:rPr lang="en-US" sz="2800" dirty="0">
                <a:solidFill>
                  <a:schemeClr val="tx1"/>
                </a:solidFill>
                <a:sym typeface="Wingdings"/>
              </a:rPr>
            </a:br>
            <a:r>
              <a:rPr lang="en-US" sz="2800" dirty="0" err="1">
                <a:solidFill>
                  <a:schemeClr val="tx1"/>
                </a:solidFill>
                <a:sym typeface="Wingdings"/>
              </a:rPr>
              <a:t>eg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. cerebral palsy, autism spectrum disorder, intellectual disability</a:t>
            </a:r>
            <a:endParaRPr lang="en-US" sz="2800" dirty="0">
              <a:solidFill>
                <a:schemeClr val="tx1"/>
              </a:solidFill>
              <a:effectLst/>
              <a:sym typeface="Wingdings"/>
            </a:endParaRPr>
          </a:p>
          <a:p>
            <a:pPr marL="457200" indent="-457200" algn="l">
              <a:spcBef>
                <a:spcPts val="900"/>
              </a:spcBef>
              <a:spcAft>
                <a:spcPts val="1200"/>
              </a:spcAft>
              <a:buClr>
                <a:srgbClr val="FF3DF1"/>
              </a:buCl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effectLst/>
                <a:sym typeface="Wingdings"/>
              </a:rPr>
              <a:t>Outcome poor even though seizures stop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 </a:t>
            </a:r>
            <a:br>
              <a:rPr lang="en-US" sz="2800" dirty="0">
                <a:solidFill>
                  <a:schemeClr val="tx1"/>
                </a:solidFill>
                <a:sym typeface="Wingdings"/>
              </a:rPr>
            </a:br>
            <a:r>
              <a:rPr lang="en-US" sz="2800" i="1" dirty="0" err="1">
                <a:solidFill>
                  <a:schemeClr val="tx1"/>
                </a:solidFill>
                <a:effectLst/>
                <a:sym typeface="Wingdings"/>
              </a:rPr>
              <a:t>eg</a:t>
            </a:r>
            <a:r>
              <a:rPr lang="en-US" sz="2800" i="1" dirty="0">
                <a:solidFill>
                  <a:schemeClr val="tx1"/>
                </a:solidFill>
                <a:effectLst/>
                <a:sym typeface="Wingdings"/>
              </a:rPr>
              <a:t>. KCNQ2, STXBP1 </a:t>
            </a:r>
            <a:r>
              <a:rPr lang="en-US" sz="2800" dirty="0">
                <a:solidFill>
                  <a:schemeClr val="tx1"/>
                </a:solidFill>
                <a:effectLst/>
                <a:sym typeface="Wingdings"/>
              </a:rPr>
              <a:t>encephalopathies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1912" y="1099177"/>
            <a:ext cx="82296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79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220200" cy="990600"/>
          </a:xfrm>
        </p:spPr>
        <p:txBody>
          <a:bodyPr>
            <a:noAutofit/>
          </a:bodyPr>
          <a:lstStyle/>
          <a:p>
            <a:r>
              <a:rPr lang="en-US" sz="3200" dirty="0"/>
              <a:t>Developmental </a:t>
            </a:r>
            <a:r>
              <a:rPr lang="en-US" sz="3200" i="1" dirty="0"/>
              <a:t>and/or</a:t>
            </a:r>
            <a:r>
              <a:rPr lang="en-US" sz="3200" dirty="0"/>
              <a:t> Epileptic Encephalopathy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1364704"/>
            <a:ext cx="9144000" cy="4800600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900"/>
              </a:spcBef>
              <a:spcAft>
                <a:spcPts val="600"/>
              </a:spcAft>
              <a:buClr>
                <a:srgbClr val="FF40FF"/>
              </a:buCl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effectLst/>
                <a:sym typeface="Wingdings"/>
              </a:rPr>
              <a:t>Developmental encephalopathy</a:t>
            </a:r>
          </a:p>
          <a:p>
            <a:pPr marL="914400" lvl="1" indent="-457200" algn="l">
              <a:spcBef>
                <a:spcPts val="900"/>
              </a:spcBef>
              <a:spcAft>
                <a:spcPts val="600"/>
              </a:spcAft>
              <a:buClr>
                <a:srgbClr val="FF40FF"/>
              </a:buCl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sym typeface="Wingdings"/>
              </a:rPr>
              <a:t>May begin in utero</a:t>
            </a:r>
          </a:p>
          <a:p>
            <a:pPr marL="914400" lvl="1" indent="-457200" algn="l">
              <a:spcBef>
                <a:spcPts val="900"/>
              </a:spcBef>
              <a:spcAft>
                <a:spcPts val="600"/>
              </a:spcAft>
              <a:buClr>
                <a:srgbClr val="FF40FF"/>
              </a:buCl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effectLst/>
                <a:sym typeface="Wingdings"/>
              </a:rPr>
              <a:t>Post birth</a:t>
            </a:r>
          </a:p>
          <a:p>
            <a:pPr marL="457200" indent="-457200" algn="l">
              <a:spcBef>
                <a:spcPts val="900"/>
              </a:spcBef>
              <a:spcAft>
                <a:spcPts val="600"/>
              </a:spcAft>
              <a:buClr>
                <a:srgbClr val="FF40FF"/>
              </a:buCl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sym typeface="Wingdings"/>
              </a:rPr>
              <a:t>Epileptic encephalopathy</a:t>
            </a:r>
          </a:p>
          <a:p>
            <a:pPr marL="914400" lvl="1" indent="-457200" algn="l">
              <a:spcBef>
                <a:spcPts val="900"/>
              </a:spcBef>
              <a:spcAft>
                <a:spcPts val="600"/>
              </a:spcAft>
              <a:buClr>
                <a:srgbClr val="FF40FF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/>
              </a:rPr>
              <a:t>Can occur at any age</a:t>
            </a:r>
          </a:p>
          <a:p>
            <a:pPr marL="914400" lvl="1" indent="-457200" algn="l">
              <a:spcBef>
                <a:spcPts val="900"/>
              </a:spcBef>
              <a:spcAft>
                <a:spcPts val="600"/>
              </a:spcAft>
              <a:buClr>
                <a:srgbClr val="FF40FF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/>
              </a:rPr>
              <a:t>May have remediable component – right vs wrong AED</a:t>
            </a:r>
          </a:p>
          <a:p>
            <a:pPr marL="457200" indent="-457200" algn="l">
              <a:spcBef>
                <a:spcPts val="900"/>
              </a:spcBef>
              <a:spcAft>
                <a:spcPts val="600"/>
              </a:spcAft>
              <a:buClr>
                <a:srgbClr val="FF40FF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/>
              </a:rPr>
              <a:t>Move towards </a:t>
            </a:r>
            <a:r>
              <a:rPr lang="en-US" i="1" dirty="0">
                <a:solidFill>
                  <a:schemeClr val="tx1"/>
                </a:solidFill>
                <a:sym typeface="Wingdings"/>
              </a:rPr>
              <a:t>GENE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 encephalopathy</a:t>
            </a:r>
          </a:p>
          <a:p>
            <a:pPr marL="914400" lvl="1" indent="-457200" algn="l">
              <a:spcBef>
                <a:spcPts val="900"/>
              </a:spcBef>
              <a:spcAft>
                <a:spcPts val="600"/>
              </a:spcAft>
              <a:buClr>
                <a:srgbClr val="FF40FF"/>
              </a:buClr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  <a:effectLst/>
                <a:sym typeface="Wingdings"/>
              </a:rPr>
              <a:t>eg</a:t>
            </a:r>
            <a:r>
              <a:rPr lang="en-US" dirty="0">
                <a:solidFill>
                  <a:schemeClr val="tx1"/>
                </a:solidFill>
                <a:effectLst/>
                <a:sym typeface="Wingdings"/>
              </a:rPr>
              <a:t>. </a:t>
            </a:r>
            <a:r>
              <a:rPr lang="en-US" i="1" dirty="0">
                <a:solidFill>
                  <a:schemeClr val="tx1"/>
                </a:solidFill>
                <a:effectLst/>
                <a:sym typeface="Wingdings"/>
              </a:rPr>
              <a:t>CDKL5</a:t>
            </a:r>
            <a:r>
              <a:rPr lang="en-US" dirty="0">
                <a:solidFill>
                  <a:schemeClr val="tx1"/>
                </a:solidFill>
                <a:effectLst/>
                <a:sym typeface="Wingdings"/>
              </a:rPr>
              <a:t> encephalopathy, </a:t>
            </a:r>
            <a:r>
              <a:rPr lang="en-US" i="1" dirty="0">
                <a:solidFill>
                  <a:schemeClr val="tx1"/>
                </a:solidFill>
                <a:sym typeface="Wingdings"/>
              </a:rPr>
              <a:t>SCN2A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 encephalopathy</a:t>
            </a:r>
            <a:endParaRPr lang="en-US" dirty="0">
              <a:solidFill>
                <a:schemeClr val="tx1"/>
              </a:solidFill>
              <a:effectLst/>
              <a:sym typeface="Wingding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1912" y="1116110"/>
            <a:ext cx="82296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33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F1A66"/>
                </a:solidFill>
              </a:rPr>
              <a:t>Old terms</a:t>
            </a:r>
            <a:br>
              <a:rPr lang="en-US" dirty="0">
                <a:solidFill>
                  <a:srgbClr val="3F1A66"/>
                </a:solidFill>
              </a:rPr>
            </a:br>
            <a:r>
              <a:rPr lang="en-US" dirty="0">
                <a:solidFill>
                  <a:srgbClr val="3F1A66"/>
                </a:solidFill>
              </a:rPr>
              <a:t> ‘Symptomatic Generalized Epilepsies’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828800"/>
            <a:ext cx="39624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Used for two different groups of disorders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86200" y="1828800"/>
            <a:ext cx="5029200" cy="44196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Symptomatic Generalized Epilepsies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38600" y="2994820"/>
            <a:ext cx="2362200" cy="302498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Developmental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and/or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Epileptic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Encephalopathies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77000" y="2971800"/>
            <a:ext cx="2362200" cy="3048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(Static)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Encephalopathies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1912" y="1607175"/>
            <a:ext cx="82296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53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0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F1A66"/>
                </a:solidFill>
              </a:rPr>
              <a:t>ILAE Classification of the Epilepsies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79" y="1454578"/>
            <a:ext cx="8948059" cy="5166355"/>
          </a:xfrm>
        </p:spPr>
        <p:txBody>
          <a:bodyPr>
            <a:noAutofit/>
          </a:bodyPr>
          <a:lstStyle/>
          <a:p>
            <a:pPr>
              <a:spcBef>
                <a:spcPts val="1272"/>
              </a:spcBef>
              <a:buClr>
                <a:srgbClr val="FF40FF"/>
              </a:buClr>
            </a:pPr>
            <a:r>
              <a:rPr lang="en-US" sz="2800" dirty="0"/>
              <a:t>Simplified the framework</a:t>
            </a:r>
          </a:p>
          <a:p>
            <a:pPr>
              <a:spcBef>
                <a:spcPts val="1272"/>
              </a:spcBef>
              <a:buClr>
                <a:srgbClr val="FF40FF"/>
              </a:buClr>
            </a:pPr>
            <a:r>
              <a:rPr lang="en-US" sz="2800" dirty="0"/>
              <a:t>Etiology – consider at all stages</a:t>
            </a:r>
          </a:p>
          <a:p>
            <a:pPr>
              <a:spcBef>
                <a:spcPts val="1272"/>
              </a:spcBef>
              <a:buClr>
                <a:srgbClr val="FF40FF"/>
              </a:buClr>
            </a:pPr>
            <a:r>
              <a:rPr lang="en-US" sz="2800" dirty="0"/>
              <a:t>Developmental and/or Epileptic Encephalopathies</a:t>
            </a:r>
          </a:p>
          <a:p>
            <a:pPr>
              <a:spcBef>
                <a:spcPts val="1272"/>
              </a:spcBef>
              <a:buClr>
                <a:srgbClr val="FF40FF"/>
              </a:buClr>
            </a:pPr>
            <a:r>
              <a:rPr lang="en-US" sz="2800" dirty="0"/>
              <a:t>Self-limited, </a:t>
            </a:r>
            <a:r>
              <a:rPr lang="en-US" sz="2800" dirty="0" err="1"/>
              <a:t>pharmacoresponsive</a:t>
            </a:r>
            <a:endParaRPr lang="en-US" sz="2800" dirty="0"/>
          </a:p>
          <a:p>
            <a:pPr>
              <a:spcBef>
                <a:spcPts val="1272"/>
              </a:spcBef>
              <a:buClr>
                <a:srgbClr val="FF40FF"/>
              </a:buClr>
            </a:pPr>
            <a:r>
              <a:rPr lang="en-US" sz="2800" dirty="0"/>
              <a:t>Genetic Generalized Epilepsies</a:t>
            </a:r>
          </a:p>
          <a:p>
            <a:pPr lvl="1">
              <a:spcBef>
                <a:spcPts val="1272"/>
              </a:spcBef>
              <a:buClr>
                <a:srgbClr val="FF40FF"/>
              </a:buClr>
            </a:pPr>
            <a:r>
              <a:rPr lang="en-US" dirty="0">
                <a:sym typeface="Wingdings"/>
              </a:rPr>
              <a:t>Idiopathic Generalized Epilepsies = CAE, JAE, JME, GTCA</a:t>
            </a:r>
          </a:p>
          <a:p>
            <a:pPr>
              <a:spcBef>
                <a:spcPts val="1272"/>
              </a:spcBef>
              <a:buClr>
                <a:srgbClr val="FF40FF"/>
              </a:buClr>
            </a:pPr>
            <a:r>
              <a:rPr lang="en-US" sz="2800" dirty="0">
                <a:sym typeface="Wingdings"/>
              </a:rPr>
              <a:t>Symptomatic Generalized </a:t>
            </a:r>
            <a:r>
              <a:rPr lang="en-US" sz="2800" dirty="0" err="1">
                <a:sym typeface="Wingdings"/>
              </a:rPr>
              <a:t>Epiliepsies</a:t>
            </a:r>
            <a:r>
              <a:rPr lang="en-US" sz="2800" dirty="0">
                <a:sym typeface="Wingdings"/>
              </a:rPr>
              <a:t> used for both</a:t>
            </a:r>
            <a:br>
              <a:rPr lang="en-US" sz="2800" dirty="0">
                <a:sym typeface="Wingdings"/>
              </a:rPr>
            </a:br>
            <a:r>
              <a:rPr lang="en-US" sz="2800" dirty="0">
                <a:sym typeface="Wingdings"/>
              </a:rPr>
              <a:t> Developmental and Epileptic Encephalopathies</a:t>
            </a:r>
            <a:br>
              <a:rPr lang="en-US" sz="2800" dirty="0">
                <a:sym typeface="Wingdings"/>
              </a:rPr>
            </a:br>
            <a:r>
              <a:rPr lang="en-US" sz="2800" dirty="0">
                <a:sym typeface="Wingdings"/>
              </a:rPr>
              <a:t> (static) Encephalopathy with Epilepsy</a:t>
            </a:r>
          </a:p>
          <a:p>
            <a:pPr>
              <a:spcBef>
                <a:spcPts val="1272"/>
              </a:spcBef>
              <a:buClr>
                <a:srgbClr val="FF40FF"/>
              </a:buClr>
            </a:pP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1912" y="1166909"/>
            <a:ext cx="82296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Impact on Clinical Care and Practice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1912" y="1166909"/>
            <a:ext cx="82296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422463"/>
            <a:ext cx="822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Clr>
                <a:srgbClr val="FF40FF"/>
              </a:buClr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New classification framework will</a:t>
            </a:r>
          </a:p>
          <a:p>
            <a:pPr marL="800100" lvl="1" indent="-342900" defTabSz="457200">
              <a:buClr>
                <a:srgbClr val="FF40FF"/>
              </a:buClr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Change the approach to diagnosis in the clinic</a:t>
            </a:r>
          </a:p>
          <a:p>
            <a:pPr marL="800100" lvl="1" indent="-342900" defTabSz="457200">
              <a:buClr>
                <a:srgbClr val="FF40FF"/>
              </a:buClr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Be applied to patients and guide management </a:t>
            </a:r>
          </a:p>
          <a:p>
            <a:pPr lvl="1" defTabSz="457200">
              <a:buClr>
                <a:srgbClr val="FF40FF"/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 defTabSz="457200">
              <a:buClr>
                <a:srgbClr val="FF40FF"/>
              </a:buClr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Updates terminology to reflect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current thinking</a:t>
            </a:r>
          </a:p>
          <a:p>
            <a:pPr marL="800100" lvl="1" indent="-342900" defTabSz="457200">
              <a:buClr>
                <a:srgbClr val="FF40FF"/>
              </a:buClr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Scientific advances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15" y="3049211"/>
            <a:ext cx="2975797" cy="37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51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89032" cy="6843713"/>
          </a:xfrm>
        </p:spPr>
      </p:pic>
      <p:sp>
        <p:nvSpPr>
          <p:cNvPr id="8" name="Rectangle 7"/>
          <p:cNvSpPr/>
          <p:nvPr/>
        </p:nvSpPr>
        <p:spPr>
          <a:xfrm>
            <a:off x="-228600" y="5715000"/>
            <a:ext cx="9525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7" y="2819400"/>
            <a:ext cx="1453777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85800"/>
            <a:ext cx="6989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ILAE Classification Task Force 2013-7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791200"/>
            <a:ext cx="899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Torbjörn</a:t>
            </a:r>
            <a:r>
              <a:rPr lang="en-US" sz="2000" dirty="0">
                <a:solidFill>
                  <a:prstClr val="black"/>
                </a:solidFill>
              </a:rPr>
              <a:t> Tomson, Emilio </a:t>
            </a:r>
            <a:r>
              <a:rPr lang="en-US" sz="2000" dirty="0" err="1">
                <a:solidFill>
                  <a:prstClr val="black"/>
                </a:solidFill>
              </a:rPr>
              <a:t>Perucca</a:t>
            </a:r>
            <a:r>
              <a:rPr lang="en-US" sz="2000" dirty="0">
                <a:solidFill>
                  <a:prstClr val="black"/>
                </a:solidFill>
              </a:rPr>
              <a:t>, Ingrid Scheffer, Jackie French, Yue-Hua Zhang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Satish Jain, Gary </a:t>
            </a:r>
            <a:r>
              <a:rPr lang="en-US" sz="2000" dirty="0" err="1">
                <a:solidFill>
                  <a:prstClr val="black"/>
                </a:solidFill>
              </a:rPr>
              <a:t>Mathern</a:t>
            </a:r>
            <a:r>
              <a:rPr lang="en-US" sz="2000" dirty="0">
                <a:solidFill>
                  <a:prstClr val="black"/>
                </a:solidFill>
              </a:rPr>
              <a:t>, Sam Wiebe, Edouard Hirsch, Sameer </a:t>
            </a:r>
            <a:r>
              <a:rPr lang="en-US" sz="2000" dirty="0" err="1">
                <a:solidFill>
                  <a:prstClr val="black"/>
                </a:solidFill>
              </a:rPr>
              <a:t>Zuberi</a:t>
            </a:r>
            <a:r>
              <a:rPr lang="en-US" sz="2000" dirty="0">
                <a:solidFill>
                  <a:prstClr val="black"/>
                </a:solidFill>
              </a:rPr>
              <a:t>, Nico Moshe</a:t>
            </a:r>
          </a:p>
        </p:txBody>
      </p:sp>
    </p:spTree>
    <p:extLst>
      <p:ext uri="{BB962C8B-B14F-4D97-AF65-F5344CB8AC3E}">
        <p14:creationId xmlns:p14="http://schemas.microsoft.com/office/powerpoint/2010/main" val="201573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806419" y="314281"/>
            <a:ext cx="3260285" cy="827938"/>
          </a:xfrm>
          <a:prstGeom prst="roundRect">
            <a:avLst/>
          </a:prstGeom>
          <a:gradFill flip="none" rotWithShape="1">
            <a:gsLst>
              <a:gs pos="100000">
                <a:schemeClr val="accent3"/>
              </a:gs>
              <a:gs pos="100000">
                <a:schemeClr val="accent1">
                  <a:lumMod val="60000"/>
                  <a:lumOff val="40000"/>
                </a:schemeClr>
              </a:gs>
              <a:gs pos="47000">
                <a:schemeClr val="accent3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srgbClr val="000000"/>
                </a:solidFill>
              </a:rPr>
              <a:t>1. Seizure types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0338" y="1552910"/>
            <a:ext cx="8416777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AU" sz="2800" dirty="0">
                <a:solidFill>
                  <a:srgbClr val="000000"/>
                </a:solidFill>
              </a:rPr>
              <a:t>Certain that events are epileptic seizures –</a:t>
            </a:r>
            <a:r>
              <a:rPr lang="en-AU" sz="2800" b="1" dirty="0">
                <a:solidFill>
                  <a:srgbClr val="000000"/>
                </a:solidFill>
              </a:rPr>
              <a:t> not </a:t>
            </a:r>
            <a:r>
              <a:rPr lang="en-AU" sz="2800" dirty="0">
                <a:solidFill>
                  <a:srgbClr val="000000"/>
                </a:solidFill>
              </a:rPr>
              <a:t>referring to distinguishing epileptic versus non-epileptic</a:t>
            </a:r>
          </a:p>
          <a:p>
            <a:pPr>
              <a:lnSpc>
                <a:spcPct val="140000"/>
              </a:lnSpc>
            </a:pPr>
            <a:r>
              <a:rPr lang="en-AU" sz="2800" dirty="0">
                <a:solidFill>
                  <a:srgbClr val="000000"/>
                </a:solidFill>
              </a:rPr>
              <a:t>In some settings </a:t>
            </a:r>
            <a:r>
              <a:rPr lang="en-AU" sz="28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AU" sz="2800" dirty="0">
                <a:solidFill>
                  <a:srgbClr val="000000"/>
                </a:solidFill>
              </a:rPr>
              <a:t> classification according to seizure type may be maximum level of diagnosis possible</a:t>
            </a:r>
          </a:p>
          <a:p>
            <a:pPr>
              <a:lnSpc>
                <a:spcPct val="140000"/>
              </a:lnSpc>
            </a:pPr>
            <a:r>
              <a:rPr lang="en-AU" sz="2800" dirty="0">
                <a:solidFill>
                  <a:srgbClr val="000000"/>
                </a:solidFill>
              </a:rPr>
              <a:t>In other cases </a:t>
            </a:r>
            <a:r>
              <a:rPr lang="en-AU" sz="28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AU" sz="2800" dirty="0">
                <a:solidFill>
                  <a:srgbClr val="000000"/>
                </a:solidFill>
              </a:rPr>
              <a:t> simply too little information to be able to make a higher level diagnosis </a:t>
            </a:r>
          </a:p>
          <a:p>
            <a:pPr lvl="1">
              <a:lnSpc>
                <a:spcPct val="140000"/>
              </a:lnSpc>
            </a:pPr>
            <a:r>
              <a:rPr lang="en-AU" sz="2800" dirty="0" err="1">
                <a:solidFill>
                  <a:srgbClr val="000000"/>
                </a:solidFill>
              </a:rPr>
              <a:t>eg</a:t>
            </a:r>
            <a:r>
              <a:rPr lang="en-AU" sz="2800" dirty="0">
                <a:solidFill>
                  <a:srgbClr val="000000"/>
                </a:solidFill>
              </a:rPr>
              <a:t>. when a patient has only had a single event</a:t>
            </a:r>
          </a:p>
          <a:p>
            <a:pPr marL="342900" lvl="1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AU" sz="2800" dirty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8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0064" y="609104"/>
            <a:ext cx="5206555" cy="1244415"/>
            <a:chOff x="1510064" y="609104"/>
            <a:chExt cx="5206555" cy="1244415"/>
          </a:xfrm>
        </p:grpSpPr>
        <p:sp>
          <p:nvSpPr>
            <p:cNvPr id="8" name="Rounded Rectangle 7"/>
            <p:cNvSpPr/>
            <p:nvPr/>
          </p:nvSpPr>
          <p:spPr>
            <a:xfrm>
              <a:off x="1510064" y="609104"/>
              <a:ext cx="5206555" cy="1244415"/>
            </a:xfrm>
            <a:prstGeom prst="roundRect">
              <a:avLst/>
            </a:prstGeom>
            <a:gradFill flip="none" rotWithShape="1">
              <a:gsLst>
                <a:gs pos="100000">
                  <a:schemeClr val="accent3"/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47000">
                  <a:schemeClr val="accent3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457200"/>
              <a:r>
                <a:rPr lang="en-US" sz="2400" dirty="0">
                  <a:solidFill>
                    <a:srgbClr val="000000"/>
                  </a:solidFill>
                </a:rPr>
                <a:t>Seizure types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86427" y="1117297"/>
              <a:ext cx="1620000" cy="612000"/>
            </a:xfrm>
            <a:prstGeom prst="roundRect">
              <a:avLst/>
            </a:prstGeom>
            <a:gradFill flip="none" rotWithShape="1">
              <a:gsLst>
                <a:gs pos="58000">
                  <a:srgbClr val="D403D5"/>
                </a:gs>
                <a:gs pos="100000">
                  <a:srgbClr val="8F038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Generalized onset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016513" y="1117297"/>
              <a:ext cx="1620000" cy="612000"/>
            </a:xfrm>
            <a:prstGeom prst="roundRect">
              <a:avLst/>
            </a:prstGeom>
            <a:gradFill flip="none" rotWithShape="1">
              <a:gsLst>
                <a:gs pos="51000">
                  <a:schemeClr val="bg1">
                    <a:lumMod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Unknown onset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84805" y="1120287"/>
              <a:ext cx="1620000" cy="612000"/>
            </a:xfrm>
            <a:prstGeom prst="roundRect">
              <a:avLst/>
            </a:prstGeom>
            <a:gradFill flip="none" rotWithShape="1">
              <a:gsLst>
                <a:gs pos="57000">
                  <a:srgbClr val="0A68AD"/>
                </a:gs>
                <a:gs pos="100000">
                  <a:srgbClr val="0645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Focal </a:t>
              </a:r>
            </a:p>
            <a:p>
              <a:pPr algn="ctr" defTabSz="457200"/>
              <a:r>
                <a:rPr lang="en-US" dirty="0">
                  <a:solidFill>
                    <a:srgbClr val="FFFFFF"/>
                  </a:solidFill>
                </a:rPr>
                <a:t>onset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9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762000"/>
            <a:ext cx="4257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5"/>
          <p:cNvGrpSpPr/>
          <p:nvPr/>
        </p:nvGrpSpPr>
        <p:grpSpPr>
          <a:xfrm>
            <a:off x="5410200" y="1524000"/>
            <a:ext cx="2362200" cy="3429000"/>
            <a:chOff x="3657600" y="1524000"/>
            <a:chExt cx="2362200" cy="3429000"/>
          </a:xfrm>
          <a:effectLst>
            <a:glow rad="228600">
              <a:srgbClr val="7AFF03">
                <a:alpha val="40000"/>
              </a:srgbClr>
            </a:glow>
          </a:effectLst>
        </p:grpSpPr>
        <p:sp>
          <p:nvSpPr>
            <p:cNvPr id="12" name="Arc 11"/>
            <p:cNvSpPr/>
            <p:nvPr/>
          </p:nvSpPr>
          <p:spPr>
            <a:xfrm flipH="1">
              <a:off x="3657600" y="1524000"/>
              <a:ext cx="2362200" cy="1752600"/>
            </a:xfrm>
            <a:prstGeom prst="arc">
              <a:avLst>
                <a:gd name="adj1" fmla="val 6597168"/>
                <a:gd name="adj2" fmla="val 4144606"/>
              </a:avLst>
            </a:prstGeom>
            <a:ln>
              <a:solidFill>
                <a:srgbClr val="5B9A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Arc 14"/>
            <p:cNvSpPr/>
            <p:nvPr/>
          </p:nvSpPr>
          <p:spPr>
            <a:xfrm flipH="1">
              <a:off x="3657600" y="3200400"/>
              <a:ext cx="2362200" cy="1752600"/>
            </a:xfrm>
            <a:prstGeom prst="arc">
              <a:avLst>
                <a:gd name="adj1" fmla="val 17319870"/>
                <a:gd name="adj2" fmla="val 14970766"/>
              </a:avLst>
            </a:prstGeom>
            <a:ln>
              <a:solidFill>
                <a:srgbClr val="5B9A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Explosion 2 6"/>
          <p:cNvSpPr/>
          <p:nvPr/>
        </p:nvSpPr>
        <p:spPr>
          <a:xfrm>
            <a:off x="7162800" y="1371600"/>
            <a:ext cx="381000" cy="609600"/>
          </a:xfrm>
          <a:prstGeom prst="irregularSeal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9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5486400" y="4343400"/>
            <a:ext cx="381000" cy="609600"/>
          </a:xfrm>
          <a:prstGeom prst="irregularSeal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9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dirty="0">
                <a:solidFill>
                  <a:srgbClr val="FF40FF"/>
                </a:solidFill>
              </a:rPr>
              <a:t>Generalized seizures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646237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3000" dirty="0">
                <a:solidFill>
                  <a:prstClr val="white"/>
                </a:solidFill>
                <a:ea typeface="ＭＳ Ｐゴシック" charset="0"/>
              </a:rPr>
              <a:t>riginate at some point within and rapidly engage bilaterally distributed networks</a:t>
            </a:r>
          </a:p>
          <a:p>
            <a:r>
              <a:rPr lang="en-US" sz="3000" dirty="0">
                <a:solidFill>
                  <a:prstClr val="white"/>
                </a:solidFill>
                <a:ea typeface="ＭＳ Ｐゴシック" charset="0"/>
              </a:rPr>
              <a:t>Can include cortical and subcortical structures </a:t>
            </a:r>
            <a:br>
              <a:rPr lang="en-US" sz="3000" dirty="0">
                <a:solidFill>
                  <a:prstClr val="white"/>
                </a:solidFill>
                <a:ea typeface="ＭＳ Ｐゴシック" charset="0"/>
              </a:rPr>
            </a:br>
            <a:r>
              <a:rPr lang="en-US" sz="3000" dirty="0">
                <a:solidFill>
                  <a:prstClr val="white"/>
                </a:solidFill>
                <a:ea typeface="ＭＳ Ｐゴシック" charset="0"/>
              </a:rPr>
              <a:t>but not necessarily the entire cortex  </a:t>
            </a:r>
          </a:p>
          <a:p>
            <a:pPr lvl="1">
              <a:buFont typeface="Wingdings" charset="0"/>
              <a:buNone/>
            </a:pPr>
            <a:endParaRPr lang="en-US" sz="3000" dirty="0">
              <a:solidFill>
                <a:prstClr val="white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257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257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5"/>
          <p:cNvGrpSpPr/>
          <p:nvPr/>
        </p:nvGrpSpPr>
        <p:grpSpPr>
          <a:xfrm>
            <a:off x="1219200" y="1524000"/>
            <a:ext cx="2362200" cy="3429000"/>
            <a:chOff x="3657600" y="1524000"/>
            <a:chExt cx="2362200" cy="3429000"/>
          </a:xfrm>
          <a:effectLst>
            <a:glow rad="228600">
              <a:srgbClr val="7AFF03">
                <a:alpha val="40000"/>
              </a:srgbClr>
            </a:glow>
          </a:effectLst>
        </p:grpSpPr>
        <p:sp>
          <p:nvSpPr>
            <p:cNvPr id="19" name="Arc 18"/>
            <p:cNvSpPr/>
            <p:nvPr/>
          </p:nvSpPr>
          <p:spPr>
            <a:xfrm flipH="1">
              <a:off x="3657600" y="1524000"/>
              <a:ext cx="2362200" cy="1752600"/>
            </a:xfrm>
            <a:prstGeom prst="arc">
              <a:avLst>
                <a:gd name="adj1" fmla="val 6597168"/>
                <a:gd name="adj2" fmla="val 4144606"/>
              </a:avLst>
            </a:prstGeom>
            <a:ln>
              <a:solidFill>
                <a:srgbClr val="5B9A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Arc 19"/>
            <p:cNvSpPr/>
            <p:nvPr/>
          </p:nvSpPr>
          <p:spPr>
            <a:xfrm flipH="1">
              <a:off x="3657600" y="3200400"/>
              <a:ext cx="2362200" cy="1752600"/>
            </a:xfrm>
            <a:prstGeom prst="arc">
              <a:avLst>
                <a:gd name="adj1" fmla="val 17319870"/>
                <a:gd name="adj2" fmla="val 14970766"/>
              </a:avLst>
            </a:prstGeom>
            <a:ln>
              <a:solidFill>
                <a:srgbClr val="5B9A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Explosion 2 20"/>
          <p:cNvSpPr/>
          <p:nvPr/>
        </p:nvSpPr>
        <p:spPr>
          <a:xfrm>
            <a:off x="2895600" y="1447800"/>
            <a:ext cx="381000" cy="609600"/>
          </a:xfrm>
          <a:prstGeom prst="irregularSeal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9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Explosion 2 21"/>
          <p:cNvSpPr/>
          <p:nvPr/>
        </p:nvSpPr>
        <p:spPr>
          <a:xfrm>
            <a:off x="1295400" y="4267200"/>
            <a:ext cx="381000" cy="609600"/>
          </a:xfrm>
          <a:prstGeom prst="irregularSeal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9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5638800" y="1600200"/>
            <a:ext cx="2362200" cy="3429000"/>
            <a:chOff x="3657600" y="1524000"/>
            <a:chExt cx="2362200" cy="3429000"/>
          </a:xfrm>
          <a:effectLst>
            <a:glow rad="228600">
              <a:srgbClr val="7AFF03">
                <a:alpha val="40000"/>
              </a:srgbClr>
            </a:glow>
          </a:effectLst>
        </p:grpSpPr>
        <p:sp>
          <p:nvSpPr>
            <p:cNvPr id="25" name="Arc 24"/>
            <p:cNvSpPr/>
            <p:nvPr/>
          </p:nvSpPr>
          <p:spPr>
            <a:xfrm flipH="1">
              <a:off x="3657600" y="1524000"/>
              <a:ext cx="2362200" cy="1752600"/>
            </a:xfrm>
            <a:prstGeom prst="arc">
              <a:avLst>
                <a:gd name="adj1" fmla="val 6597168"/>
                <a:gd name="adj2" fmla="val 4144606"/>
              </a:avLst>
            </a:prstGeom>
            <a:ln>
              <a:solidFill>
                <a:srgbClr val="5B9A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Arc 25"/>
            <p:cNvSpPr/>
            <p:nvPr/>
          </p:nvSpPr>
          <p:spPr>
            <a:xfrm flipH="1">
              <a:off x="3657600" y="3200400"/>
              <a:ext cx="2362200" cy="1752600"/>
            </a:xfrm>
            <a:prstGeom prst="arc">
              <a:avLst>
                <a:gd name="adj1" fmla="val 17319870"/>
                <a:gd name="adj2" fmla="val 14970766"/>
              </a:avLst>
            </a:prstGeom>
            <a:ln>
              <a:solidFill>
                <a:srgbClr val="5B9A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Explosion 2 26"/>
          <p:cNvSpPr/>
          <p:nvPr/>
        </p:nvSpPr>
        <p:spPr>
          <a:xfrm>
            <a:off x="7315200" y="1524000"/>
            <a:ext cx="381000" cy="609600"/>
          </a:xfrm>
          <a:prstGeom prst="irregularSeal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9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Explosion 2 27"/>
          <p:cNvSpPr/>
          <p:nvPr/>
        </p:nvSpPr>
        <p:spPr>
          <a:xfrm>
            <a:off x="5715000" y="4419600"/>
            <a:ext cx="381000" cy="609600"/>
          </a:xfrm>
          <a:prstGeom prst="irregularSeal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9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685800"/>
            <a:ext cx="47259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418012" y="2743200"/>
            <a:ext cx="1676400" cy="160020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5408612" y="3276600"/>
            <a:ext cx="533400" cy="304800"/>
          </a:xfrm>
          <a:prstGeom prst="irregularSeal2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9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0387658">
            <a:off x="4570412" y="3660775"/>
            <a:ext cx="1338263" cy="533400"/>
          </a:xfrm>
          <a:prstGeom prst="curvedDownArrow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5557837" y="2513013"/>
            <a:ext cx="2517775" cy="687387"/>
          </a:xfrm>
          <a:prstGeom prst="curvedDown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80212" y="2743200"/>
            <a:ext cx="1676400" cy="160020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828800"/>
            <a:ext cx="4090737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ea typeface="ＭＳ Ｐゴシック" charset="0"/>
              </a:rPr>
              <a:t>Originate within networks limited to one hemisphere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3000" dirty="0">
                <a:solidFill>
                  <a:prstClr val="white"/>
                </a:solidFill>
                <a:ea typeface="ＭＳ Ｐゴシック" charset="0"/>
              </a:rPr>
              <a:t>May be discretely localized</a:t>
            </a:r>
            <a:br>
              <a:rPr lang="en-US" sz="3000" dirty="0">
                <a:solidFill>
                  <a:prstClr val="white"/>
                </a:solidFill>
                <a:ea typeface="ＭＳ Ｐゴシック" charset="0"/>
              </a:rPr>
            </a:br>
            <a:r>
              <a:rPr lang="en-US" sz="3000" dirty="0">
                <a:solidFill>
                  <a:prstClr val="white"/>
                </a:solidFill>
                <a:ea typeface="ＭＳ Ｐゴシック" charset="0"/>
              </a:rPr>
              <a:t>or more widely distributed.…</a:t>
            </a:r>
          </a:p>
          <a:p>
            <a:pPr algn="l"/>
            <a:endParaRPr lang="en-US" sz="3400" dirty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  <a:p>
            <a:pPr algn="l"/>
            <a:endParaRPr lang="en-US" sz="3400" dirty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457200"/>
            <a:ext cx="4495800" cy="11398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dirty="0">
                <a:solidFill>
                  <a:srgbClr val="1CFFF3"/>
                </a:solidFill>
                <a:ea typeface="ＭＳ Ｐゴシック" pitchFamily="-108" charset="-128"/>
                <a:cs typeface="ＭＳ Ｐゴシック" pitchFamily="-108" charset="-128"/>
              </a:rPr>
              <a:t>Focal seizures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455333" y="4995333"/>
            <a:ext cx="9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47800"/>
            <a:ext cx="87376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6495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ietary therap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AB4DE5A914D43B6DB0ED624DC0556" ma:contentTypeVersion="10" ma:contentTypeDescription="Create a new document." ma:contentTypeScope="" ma:versionID="39f6980f542bc928299042b5e18df795">
  <xsd:schema xmlns:xsd="http://www.w3.org/2001/XMLSchema" xmlns:xs="http://www.w3.org/2001/XMLSchema" xmlns:p="http://schemas.microsoft.com/office/2006/metadata/properties" xmlns:ns2="4af80a41-b544-46d6-81f9-247d074a8191" xmlns:ns3="1ccd3842-8ac6-4b0a-8145-f5c4ae46a67e" targetNamespace="http://schemas.microsoft.com/office/2006/metadata/properties" ma:root="true" ma:fieldsID="5854fc93b0cf6a1642445bf7f1d95133" ns2:_="" ns3:_="">
    <xsd:import namespace="4af80a41-b544-46d6-81f9-247d074a8191"/>
    <xsd:import namespace="1ccd3842-8ac6-4b0a-8145-f5c4ae46a6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80a41-b544-46d6-81f9-247d074a81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d3842-8ac6-4b0a-8145-f5c4ae46a6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28D6DF-5C2B-491F-9BC1-96161F3D7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59C1E1-00E3-4D32-987F-A31E2A771839}"/>
</file>

<file path=customXml/itemProps3.xml><?xml version="1.0" encoding="utf-8"?>
<ds:datastoreItem xmlns:ds="http://schemas.openxmlformats.org/officeDocument/2006/customXml" ds:itemID="{5932B876-278D-4F4F-B6C6-F5F971E7689D}">
  <ds:schemaRefs>
    <ds:schemaRef ds:uri="http://schemas.microsoft.com/office/infopath/2007/PartnerControls"/>
    <ds:schemaRef ds:uri="4af80a41-b544-46d6-81f9-247d074a8191"/>
    <ds:schemaRef ds:uri="http://purl.org/dc/terms/"/>
    <ds:schemaRef ds:uri="1ccd3842-8ac6-4b0a-8145-f5c4ae46a67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1196</Words>
  <Application>Microsoft Office PowerPoint</Application>
  <PresentationFormat>On-screen Show (4:3)</PresentationFormat>
  <Paragraphs>278</Paragraphs>
  <Slides>39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Arial</vt:lpstr>
      <vt:lpstr>Arial Rounded MT Bold</vt:lpstr>
      <vt:lpstr>Calibri</vt:lpstr>
      <vt:lpstr>Helvetica</vt:lpstr>
      <vt:lpstr>Times New Roman</vt:lpstr>
      <vt:lpstr>Wingdings</vt:lpstr>
      <vt:lpstr>Wingdings 2</vt:lpstr>
      <vt:lpstr>2_Office Theme</vt:lpstr>
      <vt:lpstr>1_Blank</vt:lpstr>
      <vt:lpstr>1_Office Theme</vt:lpstr>
      <vt:lpstr>3_Blank</vt:lpstr>
      <vt:lpstr>Office Theme</vt:lpstr>
      <vt:lpstr>3_Office Theme</vt:lpstr>
      <vt:lpstr>4_Office Theme</vt:lpstr>
      <vt:lpstr>Dietary therapies</vt:lpstr>
      <vt:lpstr>PowerPoint Presentation</vt:lpstr>
      <vt:lpstr>Classification of the Epilepsies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Terms no longer in use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Generalized and Focal Epilepsies</vt:lpstr>
      <vt:lpstr>PowerPoint Presentation</vt:lpstr>
      <vt:lpstr>Old term  ‘Idiopathic Generalized Epilepsies’</vt:lpstr>
      <vt:lpstr>Genetic versus idiopathic</vt:lpstr>
      <vt:lpstr>Genetic ≠ Gene testing</vt:lpstr>
      <vt:lpstr>PowerPoint Presentation</vt:lpstr>
      <vt:lpstr>Epilepsy syndromes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Benign</vt:lpstr>
      <vt:lpstr>PowerPoint Presentation</vt:lpstr>
      <vt:lpstr>Developmental and/or Epileptic Encephalopathy</vt:lpstr>
      <vt:lpstr>Developmental and/or Epileptic Encephalopathy</vt:lpstr>
      <vt:lpstr>Old terms  ‘Symptomatic Generalized Epilepsies’</vt:lpstr>
      <vt:lpstr>ILAE Classification of the Epilepsies</vt:lpstr>
      <vt:lpstr>Impact on Clinical Care and Practice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ediaz</dc:creator>
  <cp:lastModifiedBy>Deborah Flower</cp:lastModifiedBy>
  <cp:revision>42</cp:revision>
  <dcterms:created xsi:type="dcterms:W3CDTF">2017-03-13T16:45:29Z</dcterms:created>
  <dcterms:modified xsi:type="dcterms:W3CDTF">2019-01-22T19:19:19Z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0x0101009E5AB4DE5A914D43B6DB0ED624DC0556</vt:lpwstr>
  </property>
  <property fmtid="{D5CDD505-2E9C-101B-9397-08002B2CF9AE}" pid="3" name="AuthorIds_UIVersion_512">
    <vt:lpwstr>15</vt:lpwstr>
  </property>
</Properties>
</file>